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7"/>
  </p:notesMasterIdLst>
  <p:sldIdLst>
    <p:sldId id="256" r:id="rId2"/>
    <p:sldId id="259" r:id="rId3"/>
    <p:sldId id="260" r:id="rId4"/>
    <p:sldId id="262" r:id="rId5"/>
    <p:sldId id="261"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A6C828"/>
    <a:srgbClr val="DE1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8512" autoAdjust="0"/>
  </p:normalViewPr>
  <p:slideViewPr>
    <p:cSldViewPr snapToGrid="0">
      <p:cViewPr varScale="1">
        <p:scale>
          <a:sx n="66" d="100"/>
          <a:sy n="66" d="100"/>
        </p:scale>
        <p:origin x="84"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6EE6C9-0FF9-4A70-9DA6-E88A2AD2C538}" type="datetimeFigureOut">
              <a:rPr lang="hr-HR" smtClean="0"/>
              <a:t>8.8.2016.</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3ACC6-1879-4196-8D89-DBA9459AFE25}" type="slidenum">
              <a:rPr lang="hr-HR" smtClean="0"/>
              <a:t>‹#›</a:t>
            </a:fld>
            <a:endParaRPr lang="hr-HR"/>
          </a:p>
        </p:txBody>
      </p:sp>
    </p:spTree>
    <p:extLst>
      <p:ext uri="{BB962C8B-B14F-4D97-AF65-F5344CB8AC3E}">
        <p14:creationId xmlns:p14="http://schemas.microsoft.com/office/powerpoint/2010/main" val="1442545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b="1" kern="1200" smtClean="0">
                <a:solidFill>
                  <a:schemeClr val="tx1"/>
                </a:solidFill>
                <a:effectLst/>
                <a:latin typeface="+mn-lt"/>
                <a:ea typeface="+mn-ea"/>
                <a:cs typeface="+mn-cs"/>
              </a:rPr>
              <a:t>API</a:t>
            </a:r>
            <a:r>
              <a:rPr lang="hr-HR" sz="1200" kern="1200" smtClean="0">
                <a:solidFill>
                  <a:schemeClr val="tx1"/>
                </a:solidFill>
                <a:effectLst/>
                <a:latin typeface="+mn-lt"/>
                <a:ea typeface="+mn-ea"/>
                <a:cs typeface="+mn-cs"/>
              </a:rPr>
              <a:t> ili </a:t>
            </a:r>
            <a:r>
              <a:rPr lang="hr-HR" sz="1200" b="1" kern="1200" smtClean="0">
                <a:solidFill>
                  <a:schemeClr val="tx1"/>
                </a:solidFill>
                <a:effectLst/>
                <a:latin typeface="+mn-lt"/>
                <a:ea typeface="+mn-ea"/>
                <a:cs typeface="+mn-cs"/>
              </a:rPr>
              <a:t>Application</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Programming</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Interface</a:t>
            </a:r>
            <a:r>
              <a:rPr lang="hr-HR" sz="1200" kern="1200" smtClean="0">
                <a:solidFill>
                  <a:schemeClr val="tx1"/>
                </a:solidFill>
                <a:effectLst/>
                <a:latin typeface="+mn-lt"/>
                <a:ea typeface="+mn-ea"/>
                <a:cs typeface="+mn-cs"/>
              </a:rPr>
              <a:t> je </a:t>
            </a:r>
            <a:r>
              <a:rPr lang="hr-HR" sz="1200" b="1" kern="1200" smtClean="0">
                <a:solidFill>
                  <a:schemeClr val="tx1"/>
                </a:solidFill>
                <a:effectLst/>
                <a:latin typeface="+mn-lt"/>
                <a:ea typeface="+mn-ea"/>
                <a:cs typeface="+mn-cs"/>
              </a:rPr>
              <a:t>sučelje</a:t>
            </a:r>
            <a:r>
              <a:rPr lang="hr-HR" sz="1200" kern="1200" smtClean="0">
                <a:solidFill>
                  <a:schemeClr val="tx1"/>
                </a:solidFill>
                <a:effectLst/>
                <a:latin typeface="+mn-lt"/>
                <a:ea typeface="+mn-ea"/>
                <a:cs typeface="+mn-cs"/>
              </a:rPr>
              <a:t> za </a:t>
            </a:r>
            <a:r>
              <a:rPr lang="hr-HR" sz="1200" b="1" kern="1200" smtClean="0">
                <a:solidFill>
                  <a:schemeClr val="tx1"/>
                </a:solidFill>
                <a:effectLst/>
                <a:latin typeface="+mn-lt"/>
                <a:ea typeface="+mn-ea"/>
                <a:cs typeface="+mn-cs"/>
              </a:rPr>
              <a:t>programiranje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aplikacija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U</a:t>
            </a:r>
            <a:r>
              <a:rPr lang="hr-HR" sz="1200" kern="1200" smtClean="0">
                <a:solidFill>
                  <a:schemeClr val="tx1"/>
                </a:solidFill>
                <a:effectLst/>
                <a:latin typeface="+mn-lt"/>
                <a:ea typeface="+mn-ea"/>
                <a:cs typeface="+mn-cs"/>
              </a:rPr>
              <a:t> svojoj </a:t>
            </a:r>
            <a:r>
              <a:rPr lang="hr-HR" sz="1200" b="1" kern="1200" smtClean="0">
                <a:solidFill>
                  <a:schemeClr val="tx1"/>
                </a:solidFill>
                <a:effectLst/>
                <a:latin typeface="+mn-lt"/>
                <a:ea typeface="+mn-ea"/>
                <a:cs typeface="+mn-cs"/>
              </a:rPr>
              <a:t>srži</a:t>
            </a:r>
            <a:r>
              <a:rPr lang="hr-HR" sz="1200" kern="1200" smtClean="0">
                <a:solidFill>
                  <a:schemeClr val="tx1"/>
                </a:solidFill>
                <a:effectLst/>
                <a:latin typeface="+mn-lt"/>
                <a:ea typeface="+mn-ea"/>
                <a:cs typeface="+mn-cs"/>
              </a:rPr>
              <a:t>, to je </a:t>
            </a:r>
            <a:r>
              <a:rPr lang="hr-HR" sz="1200" b="1" kern="1200" smtClean="0">
                <a:solidFill>
                  <a:schemeClr val="tx1"/>
                </a:solidFill>
                <a:effectLst/>
                <a:latin typeface="+mn-lt"/>
                <a:ea typeface="+mn-ea"/>
                <a:cs typeface="+mn-cs"/>
              </a:rPr>
              <a:t>skup</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klasa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funkcije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konstante</a:t>
            </a:r>
            <a:r>
              <a:rPr lang="hr-HR" sz="1200" kern="1200" smtClean="0">
                <a:solidFill>
                  <a:schemeClr val="tx1"/>
                </a:solidFill>
                <a:effectLst/>
                <a:latin typeface="+mn-lt"/>
                <a:ea typeface="+mn-ea"/>
                <a:cs typeface="+mn-cs"/>
              </a:rPr>
              <a:t> koje </a:t>
            </a:r>
            <a:r>
              <a:rPr lang="hr-HR" sz="1200" b="1" kern="1200" smtClean="0">
                <a:solidFill>
                  <a:schemeClr val="tx1"/>
                </a:solidFill>
                <a:effectLst/>
                <a:latin typeface="+mn-lt"/>
                <a:ea typeface="+mn-ea"/>
                <a:cs typeface="+mn-cs"/>
              </a:rPr>
              <a:t>programeri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slijede</a:t>
            </a:r>
            <a:r>
              <a:rPr lang="hr-HR" sz="1200" kern="1200" smtClean="0">
                <a:solidFill>
                  <a:schemeClr val="tx1"/>
                </a:solidFill>
                <a:effectLst/>
                <a:latin typeface="+mn-lt"/>
                <a:ea typeface="+mn-ea"/>
                <a:cs typeface="+mn-cs"/>
              </a:rPr>
              <a:t> tako da se mogu </a:t>
            </a:r>
            <a:r>
              <a:rPr lang="hr-HR" sz="1200" b="1" kern="1200" smtClean="0">
                <a:solidFill>
                  <a:schemeClr val="tx1"/>
                </a:solidFill>
                <a:effectLst/>
                <a:latin typeface="+mn-lt"/>
                <a:ea typeface="+mn-ea"/>
                <a:cs typeface="+mn-cs"/>
              </a:rPr>
              <a:t>služiti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uslugama</a:t>
            </a:r>
            <a:r>
              <a:rPr lang="hr-HR" sz="1200" kern="1200" smtClean="0">
                <a:solidFill>
                  <a:schemeClr val="tx1"/>
                </a:solidFill>
                <a:effectLst/>
                <a:latin typeface="+mn-lt"/>
                <a:ea typeface="+mn-ea"/>
                <a:cs typeface="+mn-cs"/>
              </a:rPr>
              <a:t> ili </a:t>
            </a:r>
            <a:r>
              <a:rPr lang="hr-HR" sz="1200" b="1" kern="1200" smtClean="0">
                <a:solidFill>
                  <a:schemeClr val="tx1"/>
                </a:solidFill>
                <a:effectLst/>
                <a:latin typeface="+mn-lt"/>
                <a:ea typeface="+mn-ea"/>
                <a:cs typeface="+mn-cs"/>
              </a:rPr>
              <a:t>resursima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operacijskog</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sustava</a:t>
            </a:r>
            <a:r>
              <a:rPr lang="hr-HR" sz="1200" kern="1200" smtClean="0">
                <a:solidFill>
                  <a:schemeClr val="tx1"/>
                </a:solidFill>
                <a:effectLst/>
                <a:latin typeface="+mn-lt"/>
                <a:ea typeface="+mn-ea"/>
                <a:cs typeface="+mn-cs"/>
              </a:rPr>
              <a:t> ili </a:t>
            </a:r>
            <a:r>
              <a:rPr lang="hr-HR" sz="1200" b="1" kern="1200" smtClean="0">
                <a:solidFill>
                  <a:schemeClr val="tx1"/>
                </a:solidFill>
                <a:effectLst/>
                <a:latin typeface="+mn-lt"/>
                <a:ea typeface="+mn-ea"/>
                <a:cs typeface="+mn-cs"/>
              </a:rPr>
              <a:t>nekog</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drugog</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složenog</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programa</a:t>
            </a:r>
            <a:r>
              <a:rPr lang="hr-HR" sz="1200" kern="1200" smtClean="0">
                <a:solidFill>
                  <a:schemeClr val="tx1"/>
                </a:solidFill>
                <a:effectLst/>
                <a:latin typeface="+mn-lt"/>
                <a:ea typeface="+mn-ea"/>
                <a:cs typeface="+mn-cs"/>
              </a:rPr>
              <a:t> kao standardne biblioteke rutina (funkcija, procedura, metoda), struktura podataka, objekata i protokola. </a:t>
            </a:r>
            <a:r>
              <a:rPr lang="hr-HR" sz="1200" b="1" kern="1200" smtClean="0">
                <a:solidFill>
                  <a:schemeClr val="tx1"/>
                </a:solidFill>
                <a:effectLst/>
                <a:latin typeface="+mn-lt"/>
                <a:ea typeface="+mn-ea"/>
                <a:cs typeface="+mn-cs"/>
              </a:rPr>
              <a:t>Korištenjem</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API-ja</a:t>
            </a:r>
            <a:r>
              <a:rPr lang="hr-HR" sz="1200" kern="1200" smtClean="0">
                <a:solidFill>
                  <a:schemeClr val="tx1"/>
                </a:solidFill>
                <a:effectLst/>
                <a:latin typeface="+mn-lt"/>
                <a:ea typeface="+mn-ea"/>
                <a:cs typeface="+mn-cs"/>
              </a:rPr>
              <a:t> omogućava se </a:t>
            </a:r>
            <a:r>
              <a:rPr lang="hr-HR" sz="1200" b="1" kern="1200" smtClean="0">
                <a:solidFill>
                  <a:schemeClr val="tx1"/>
                </a:solidFill>
                <a:effectLst/>
                <a:latin typeface="+mn-lt"/>
                <a:ea typeface="+mn-ea"/>
                <a:cs typeface="+mn-cs"/>
              </a:rPr>
              <a:t>programerima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koristiti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rad</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drugih</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programera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štedeći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vrijeme</a:t>
            </a:r>
            <a:r>
              <a:rPr lang="hr-HR" sz="1200" kern="1200" smtClean="0">
                <a:solidFill>
                  <a:schemeClr val="tx1"/>
                </a:solidFill>
                <a:effectLst/>
                <a:latin typeface="+mn-lt"/>
                <a:ea typeface="+mn-ea"/>
                <a:cs typeface="+mn-cs"/>
              </a:rPr>
              <a:t> i </a:t>
            </a:r>
            <a:r>
              <a:rPr lang="hr-HR" sz="1200" b="1" kern="1200" smtClean="0">
                <a:solidFill>
                  <a:schemeClr val="tx1"/>
                </a:solidFill>
                <a:effectLst/>
                <a:latin typeface="+mn-lt"/>
                <a:ea typeface="+mn-ea"/>
                <a:cs typeface="+mn-cs"/>
              </a:rPr>
              <a:t>trud</a:t>
            </a:r>
            <a:r>
              <a:rPr lang="hr-HR" sz="1200" kern="1200" smtClean="0">
                <a:solidFill>
                  <a:schemeClr val="tx1"/>
                </a:solidFill>
                <a:effectLst/>
                <a:latin typeface="+mn-lt"/>
                <a:ea typeface="+mn-ea"/>
                <a:cs typeface="+mn-cs"/>
              </a:rPr>
              <a:t> koji je potreban da se napiše neki složeni program, pri čemu svi programeri koriste iste standarde. </a:t>
            </a:r>
          </a:p>
          <a:p>
            <a:endParaRPr lang="hr-HR" sz="1200" kern="1200" smtClean="0">
              <a:solidFill>
                <a:schemeClr val="tx1"/>
              </a:solidFill>
              <a:effectLst/>
              <a:latin typeface="+mn-lt"/>
              <a:ea typeface="+mn-ea"/>
              <a:cs typeface="+mn-cs"/>
            </a:endParaRPr>
          </a:p>
          <a:p>
            <a:r>
              <a:rPr lang="hr-HR" sz="1200" b="1" kern="1200" smtClean="0">
                <a:solidFill>
                  <a:schemeClr val="tx1"/>
                </a:solidFill>
                <a:effectLst/>
                <a:latin typeface="+mn-lt"/>
                <a:ea typeface="+mn-ea"/>
                <a:cs typeface="+mn-cs"/>
              </a:rPr>
              <a:t>API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nije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vezan</a:t>
            </a:r>
            <a:r>
              <a:rPr lang="hr-HR" sz="1200" kern="1200" smtClean="0">
                <a:solidFill>
                  <a:schemeClr val="tx1"/>
                </a:solidFill>
                <a:effectLst/>
                <a:latin typeface="+mn-lt"/>
                <a:ea typeface="+mn-ea"/>
                <a:cs typeface="+mn-cs"/>
              </a:rPr>
              <a:t> za </a:t>
            </a:r>
            <a:r>
              <a:rPr lang="hr-HR" sz="1200" b="1" kern="1200" smtClean="0">
                <a:solidFill>
                  <a:schemeClr val="tx1"/>
                </a:solidFill>
                <a:effectLst/>
                <a:latin typeface="+mn-lt"/>
                <a:ea typeface="+mn-ea"/>
                <a:cs typeface="+mn-cs"/>
              </a:rPr>
              <a:t>nijedan</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određen</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jezik</a:t>
            </a:r>
            <a:r>
              <a:rPr lang="hr-HR" sz="1200" kern="1200" smtClean="0">
                <a:solidFill>
                  <a:schemeClr val="tx1"/>
                </a:solidFill>
                <a:effectLst/>
                <a:latin typeface="+mn-lt"/>
                <a:ea typeface="+mn-ea"/>
                <a:cs typeface="+mn-cs"/>
              </a:rPr>
              <a:t>, može biti i u PHP-u, Javi, C-u. Bilo da je riječ općenito o API-ju ili PHP API-ju, jedno je </a:t>
            </a:r>
            <a:r>
              <a:rPr lang="hr-HR" sz="1200" b="1" kern="1200" smtClean="0">
                <a:solidFill>
                  <a:schemeClr val="tx1"/>
                </a:solidFill>
                <a:effectLst/>
                <a:latin typeface="+mn-lt"/>
                <a:ea typeface="+mn-ea"/>
                <a:cs typeface="+mn-cs"/>
              </a:rPr>
              <a:t>zajedničko</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svi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koriste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HTTP</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protokol</a:t>
            </a:r>
            <a:r>
              <a:rPr lang="hr-HR" sz="1200" kern="1200" smtClean="0">
                <a:solidFill>
                  <a:schemeClr val="tx1"/>
                </a:solidFill>
                <a:effectLst/>
                <a:latin typeface="+mn-lt"/>
                <a:ea typeface="+mn-ea"/>
                <a:cs typeface="+mn-cs"/>
              </a:rPr>
              <a:t> koji </a:t>
            </a:r>
            <a:r>
              <a:rPr lang="hr-HR" sz="1200" b="1" kern="1200" smtClean="0">
                <a:solidFill>
                  <a:schemeClr val="tx1"/>
                </a:solidFill>
                <a:effectLst/>
                <a:latin typeface="+mn-lt"/>
                <a:ea typeface="+mn-ea"/>
                <a:cs typeface="+mn-cs"/>
              </a:rPr>
              <a:t>podrazumijeva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GET</a:t>
            </a:r>
            <a:r>
              <a:rPr lang="hr-HR" sz="1200" kern="1200" smtClean="0">
                <a:solidFill>
                  <a:schemeClr val="tx1"/>
                </a:solidFill>
                <a:effectLst/>
                <a:latin typeface="+mn-lt"/>
                <a:ea typeface="+mn-ea"/>
                <a:cs typeface="+mn-cs"/>
              </a:rPr>
              <a:t> i </a:t>
            </a:r>
            <a:r>
              <a:rPr lang="hr-HR" sz="1200" b="1" kern="1200" smtClean="0">
                <a:solidFill>
                  <a:schemeClr val="tx1"/>
                </a:solidFill>
                <a:effectLst/>
                <a:latin typeface="+mn-lt"/>
                <a:ea typeface="+mn-ea"/>
                <a:cs typeface="+mn-cs"/>
              </a:rPr>
              <a:t>POST</a:t>
            </a:r>
            <a:r>
              <a:rPr lang="hr-HR" sz="1200" kern="1200" smtClean="0">
                <a:solidFill>
                  <a:schemeClr val="tx1"/>
                </a:solidFill>
                <a:effectLst/>
                <a:latin typeface="+mn-lt"/>
                <a:ea typeface="+mn-ea"/>
                <a:cs typeface="+mn-cs"/>
              </a:rPr>
              <a:t> metode. </a:t>
            </a:r>
            <a:r>
              <a:rPr lang="hr-HR" sz="1200" b="1" kern="1200" smtClean="0">
                <a:solidFill>
                  <a:schemeClr val="tx1"/>
                </a:solidFill>
                <a:effectLst/>
                <a:latin typeface="+mn-lt"/>
                <a:ea typeface="+mn-ea"/>
                <a:cs typeface="+mn-cs"/>
              </a:rPr>
              <a:t>Trenutni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standard</a:t>
            </a:r>
            <a:r>
              <a:rPr lang="hr-HR" sz="1200" kern="1200" smtClean="0">
                <a:solidFill>
                  <a:schemeClr val="tx1"/>
                </a:solidFill>
                <a:effectLst/>
                <a:latin typeface="+mn-lt"/>
                <a:ea typeface="+mn-ea"/>
                <a:cs typeface="+mn-cs"/>
              </a:rPr>
              <a:t> za </a:t>
            </a:r>
            <a:r>
              <a:rPr lang="hr-HR" sz="1200" b="1" kern="1200" smtClean="0">
                <a:solidFill>
                  <a:schemeClr val="tx1"/>
                </a:solidFill>
                <a:effectLst/>
                <a:latin typeface="+mn-lt"/>
                <a:ea typeface="+mn-ea"/>
                <a:cs typeface="+mn-cs"/>
              </a:rPr>
              <a:t>odgovor</a:t>
            </a:r>
            <a:r>
              <a:rPr lang="hr-HR" sz="1200" kern="1200" smtClean="0">
                <a:solidFill>
                  <a:schemeClr val="tx1"/>
                </a:solidFill>
                <a:effectLst/>
                <a:latin typeface="+mn-lt"/>
                <a:ea typeface="+mn-ea"/>
                <a:cs typeface="+mn-cs"/>
              </a:rPr>
              <a:t> u API-ju je </a:t>
            </a:r>
            <a:r>
              <a:rPr lang="hr-HR" sz="1200" b="1" kern="1200" smtClean="0">
                <a:solidFill>
                  <a:schemeClr val="tx1"/>
                </a:solidFill>
                <a:effectLst/>
                <a:latin typeface="+mn-lt"/>
                <a:ea typeface="+mn-ea"/>
                <a:cs typeface="+mn-cs"/>
              </a:rPr>
              <a:t>JSON</a:t>
            </a:r>
            <a:r>
              <a:rPr lang="hr-HR" sz="1200" kern="1200" smtClean="0">
                <a:solidFill>
                  <a:schemeClr val="tx1"/>
                </a:solidFill>
                <a:effectLst/>
                <a:latin typeface="+mn-lt"/>
                <a:ea typeface="+mn-ea"/>
                <a:cs typeface="+mn-cs"/>
              </a:rPr>
              <a:t>, iako se </a:t>
            </a:r>
            <a:r>
              <a:rPr lang="hr-HR" sz="1200" b="1" kern="1200" smtClean="0">
                <a:solidFill>
                  <a:schemeClr val="tx1"/>
                </a:solidFill>
                <a:effectLst/>
                <a:latin typeface="+mn-lt"/>
                <a:ea typeface="+mn-ea"/>
                <a:cs typeface="+mn-cs"/>
              </a:rPr>
              <a:t>još</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koristi</a:t>
            </a:r>
            <a:r>
              <a:rPr lang="hr-HR" sz="1200" kern="1200" smtClean="0">
                <a:solidFill>
                  <a:schemeClr val="tx1"/>
                </a:solidFill>
                <a:effectLst/>
                <a:latin typeface="+mn-lt"/>
                <a:ea typeface="+mn-ea"/>
                <a:cs typeface="+mn-cs"/>
              </a:rPr>
              <a:t> i </a:t>
            </a:r>
            <a:r>
              <a:rPr lang="hr-HR" sz="1200" b="1" kern="1200" smtClean="0">
                <a:solidFill>
                  <a:schemeClr val="tx1"/>
                </a:solidFill>
                <a:effectLst/>
                <a:latin typeface="+mn-lt"/>
                <a:ea typeface="+mn-ea"/>
                <a:cs typeface="+mn-cs"/>
              </a:rPr>
              <a:t>XML</a:t>
            </a:r>
            <a:r>
              <a:rPr lang="hr-HR" sz="1200" kern="1200" smtClean="0">
                <a:solidFill>
                  <a:schemeClr val="tx1"/>
                </a:solidFill>
                <a:effectLst/>
                <a:latin typeface="+mn-lt"/>
                <a:ea typeface="+mn-ea"/>
                <a:cs typeface="+mn-cs"/>
              </a:rPr>
              <a:t>. </a:t>
            </a:r>
          </a:p>
          <a:p>
            <a:endParaRPr lang="hr-HR" sz="1200" kern="1200" smtClean="0">
              <a:solidFill>
                <a:schemeClr val="tx1"/>
              </a:solidFill>
              <a:effectLst/>
              <a:latin typeface="+mn-lt"/>
              <a:ea typeface="+mn-ea"/>
              <a:cs typeface="+mn-cs"/>
            </a:endParaRPr>
          </a:p>
          <a:p>
            <a:r>
              <a:rPr lang="hr-HR" sz="1200" kern="1200" smtClean="0">
                <a:solidFill>
                  <a:schemeClr val="tx1"/>
                </a:solidFill>
                <a:effectLst/>
                <a:latin typeface="+mn-lt"/>
                <a:ea typeface="+mn-ea"/>
                <a:cs typeface="+mn-cs"/>
              </a:rPr>
              <a:t>Kako bi lakše razumjeli što je to točno API pokušati ćemo objasniti na sljedećem primjeru. Na svojim pametnim telefonima imamo aplikaciju za vrijeme. Ta aplikacija se mora redovito ažurirati ili osvježavati. Aplikacija za vrijeme tada putem POST metode pošalje zahtjev na API da dobije najnovije rezultate. Kada aplikacija za vrijeme dobije nove rezultate ona ih prikaže i tada mi znamo kakvo će biti vrijeme. Sve mobilne aplikacije rade na nekom API-ju koji se vrti na određenom serveru. Kao što je već ranije spomenuto, API može biti napisan bilo kojim programskim jezikom.</a:t>
            </a:r>
          </a:p>
          <a:p>
            <a:endParaRPr lang="hr-HR"/>
          </a:p>
        </p:txBody>
      </p:sp>
      <p:sp>
        <p:nvSpPr>
          <p:cNvPr id="4" name="Slide Number Placeholder 3"/>
          <p:cNvSpPr>
            <a:spLocks noGrp="1"/>
          </p:cNvSpPr>
          <p:nvPr>
            <p:ph type="sldNum" sz="quarter" idx="10"/>
          </p:nvPr>
        </p:nvSpPr>
        <p:spPr/>
        <p:txBody>
          <a:bodyPr/>
          <a:lstStyle/>
          <a:p>
            <a:fld id="{0CB3ACC6-1879-4196-8D89-DBA9459AFE25}" type="slidenum">
              <a:rPr lang="hr-HR" smtClean="0"/>
              <a:t>2</a:t>
            </a:fld>
            <a:endParaRPr lang="hr-HR"/>
          </a:p>
        </p:txBody>
      </p:sp>
    </p:spTree>
    <p:extLst>
      <p:ext uri="{BB962C8B-B14F-4D97-AF65-F5344CB8AC3E}">
        <p14:creationId xmlns:p14="http://schemas.microsoft.com/office/powerpoint/2010/main" val="1504686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Pri kraju petlje $nizBrojeva se izjednačava sa $izracun koji je pretvoren u prazan array.</a:t>
            </a:r>
          </a:p>
          <a:p>
            <a:endParaRPr lang="hr-HR"/>
          </a:p>
        </p:txBody>
      </p:sp>
      <p:sp>
        <p:nvSpPr>
          <p:cNvPr id="4" name="Slide Number Placeholder 3"/>
          <p:cNvSpPr>
            <a:spLocks noGrp="1"/>
          </p:cNvSpPr>
          <p:nvPr>
            <p:ph type="sldNum" sz="quarter" idx="10"/>
          </p:nvPr>
        </p:nvSpPr>
        <p:spPr/>
        <p:txBody>
          <a:bodyPr/>
          <a:lstStyle/>
          <a:p>
            <a:fld id="{0CB3ACC6-1879-4196-8D89-DBA9459AFE25}" type="slidenum">
              <a:rPr lang="hr-HR" smtClean="0"/>
              <a:t>11</a:t>
            </a:fld>
            <a:endParaRPr lang="hr-HR"/>
          </a:p>
        </p:txBody>
      </p:sp>
    </p:spTree>
    <p:extLst>
      <p:ext uri="{BB962C8B-B14F-4D97-AF65-F5344CB8AC3E}">
        <p14:creationId xmlns:p14="http://schemas.microsoft.com/office/powerpoint/2010/main" val="272729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Za kraj ljubavAPI.php imamo još jednu petlju koja ima dva slučaja. U oba slučaja se vrijednosti zbrajaju i vraća se konačni rezultat. Na samom kraju pozivamo funkciju “ljubav” ali ju enkodiramo pomoću JSON-a. Opet, funkcija “ljubav” ima dva parametra, “on” i “ona”.</a:t>
            </a:r>
          </a:p>
          <a:p>
            <a:endParaRPr lang="hr-HR"/>
          </a:p>
        </p:txBody>
      </p:sp>
      <p:sp>
        <p:nvSpPr>
          <p:cNvPr id="4" name="Slide Number Placeholder 3"/>
          <p:cNvSpPr>
            <a:spLocks noGrp="1"/>
          </p:cNvSpPr>
          <p:nvPr>
            <p:ph type="sldNum" sz="quarter" idx="10"/>
          </p:nvPr>
        </p:nvSpPr>
        <p:spPr/>
        <p:txBody>
          <a:bodyPr/>
          <a:lstStyle/>
          <a:p>
            <a:fld id="{0CB3ACC6-1879-4196-8D89-DBA9459AFE25}" type="slidenum">
              <a:rPr lang="hr-HR" smtClean="0"/>
              <a:t>12</a:t>
            </a:fld>
            <a:endParaRPr lang="hr-HR"/>
          </a:p>
        </p:txBody>
      </p:sp>
    </p:spTree>
    <p:extLst>
      <p:ext uri="{BB962C8B-B14F-4D97-AF65-F5344CB8AC3E}">
        <p14:creationId xmlns:p14="http://schemas.microsoft.com/office/powerpoint/2010/main" val="2658714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Za kraj, kako bi smo dobili JSON reprezentaciju PHP varijable, upotrijebiti ćemo funkciju json_encode():</a:t>
            </a:r>
          </a:p>
          <a:p>
            <a:endParaRPr lang="hr-HR"/>
          </a:p>
        </p:txBody>
      </p:sp>
      <p:sp>
        <p:nvSpPr>
          <p:cNvPr id="4" name="Slide Number Placeholder 3"/>
          <p:cNvSpPr>
            <a:spLocks noGrp="1"/>
          </p:cNvSpPr>
          <p:nvPr>
            <p:ph type="sldNum" sz="quarter" idx="10"/>
          </p:nvPr>
        </p:nvSpPr>
        <p:spPr/>
        <p:txBody>
          <a:bodyPr/>
          <a:lstStyle/>
          <a:p>
            <a:fld id="{0CB3ACC6-1879-4196-8D89-DBA9459AFE25}" type="slidenum">
              <a:rPr lang="hr-HR" smtClean="0"/>
              <a:t>13</a:t>
            </a:fld>
            <a:endParaRPr lang="hr-HR"/>
          </a:p>
        </p:txBody>
      </p:sp>
    </p:spTree>
    <p:extLst>
      <p:ext uri="{BB962C8B-B14F-4D97-AF65-F5344CB8AC3E}">
        <p14:creationId xmlns:p14="http://schemas.microsoft.com/office/powerpoint/2010/main" val="3580733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Ovako naša aplikacija LJUBAVNI KALKULATOR sada izgleda u pregledniku.</a:t>
            </a:r>
          </a:p>
          <a:p>
            <a:endParaRPr lang="hr-HR"/>
          </a:p>
        </p:txBody>
      </p:sp>
      <p:sp>
        <p:nvSpPr>
          <p:cNvPr id="4" name="Slide Number Placeholder 3"/>
          <p:cNvSpPr>
            <a:spLocks noGrp="1"/>
          </p:cNvSpPr>
          <p:nvPr>
            <p:ph type="sldNum" sz="quarter" idx="10"/>
          </p:nvPr>
        </p:nvSpPr>
        <p:spPr/>
        <p:txBody>
          <a:bodyPr/>
          <a:lstStyle/>
          <a:p>
            <a:fld id="{0CB3ACC6-1879-4196-8D89-DBA9459AFE25}" type="slidenum">
              <a:rPr lang="hr-HR" smtClean="0"/>
              <a:t>14</a:t>
            </a:fld>
            <a:endParaRPr lang="hr-HR"/>
          </a:p>
        </p:txBody>
      </p:sp>
    </p:spTree>
    <p:extLst>
      <p:ext uri="{BB962C8B-B14F-4D97-AF65-F5344CB8AC3E}">
        <p14:creationId xmlns:p14="http://schemas.microsoft.com/office/powerpoint/2010/main" val="660023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b="1" kern="1200" smtClean="0">
                <a:solidFill>
                  <a:schemeClr val="tx1"/>
                </a:solidFill>
                <a:effectLst/>
                <a:latin typeface="+mn-lt"/>
                <a:ea typeface="+mn-ea"/>
                <a:cs typeface="+mn-cs"/>
              </a:rPr>
              <a:t>PHP</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API</a:t>
            </a:r>
            <a:r>
              <a:rPr lang="hr-HR" sz="1200" kern="1200" smtClean="0">
                <a:solidFill>
                  <a:schemeClr val="tx1"/>
                </a:solidFill>
                <a:effectLst/>
                <a:latin typeface="+mn-lt"/>
                <a:ea typeface="+mn-ea"/>
                <a:cs typeface="+mn-cs"/>
              </a:rPr>
              <a:t> predstavljaju </a:t>
            </a:r>
            <a:r>
              <a:rPr lang="hr-HR" sz="1200" b="1" kern="1200" smtClean="0">
                <a:solidFill>
                  <a:schemeClr val="tx1"/>
                </a:solidFill>
                <a:effectLst/>
                <a:latin typeface="+mn-lt"/>
                <a:ea typeface="+mn-ea"/>
                <a:cs typeface="+mn-cs"/>
              </a:rPr>
              <a:t>sučelja</a:t>
            </a:r>
            <a:r>
              <a:rPr lang="hr-HR" sz="1200" kern="1200" smtClean="0">
                <a:solidFill>
                  <a:schemeClr val="tx1"/>
                </a:solidFill>
                <a:effectLst/>
                <a:latin typeface="+mn-lt"/>
                <a:ea typeface="+mn-ea"/>
                <a:cs typeface="+mn-cs"/>
              </a:rPr>
              <a:t> za </a:t>
            </a:r>
            <a:r>
              <a:rPr lang="hr-HR" sz="1200" b="1" kern="1200" smtClean="0">
                <a:solidFill>
                  <a:schemeClr val="tx1"/>
                </a:solidFill>
                <a:effectLst/>
                <a:latin typeface="+mn-lt"/>
                <a:ea typeface="+mn-ea"/>
                <a:cs typeface="+mn-cs"/>
              </a:rPr>
              <a:t>programiranje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aplikacija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pisana</a:t>
            </a:r>
            <a:r>
              <a:rPr lang="hr-HR" sz="1200" kern="1200" smtClean="0">
                <a:solidFill>
                  <a:schemeClr val="tx1"/>
                </a:solidFill>
                <a:effectLst/>
                <a:latin typeface="+mn-lt"/>
                <a:ea typeface="+mn-ea"/>
                <a:cs typeface="+mn-cs"/>
              </a:rPr>
              <a:t> u </a:t>
            </a:r>
            <a:r>
              <a:rPr lang="hr-HR" sz="1200" b="1" kern="1200" smtClean="0">
                <a:solidFill>
                  <a:schemeClr val="tx1"/>
                </a:solidFill>
                <a:effectLst/>
                <a:latin typeface="+mn-lt"/>
                <a:ea typeface="+mn-ea"/>
                <a:cs typeface="+mn-cs"/>
              </a:rPr>
              <a:t>PHP</a:t>
            </a:r>
            <a:r>
              <a:rPr lang="hr-HR" sz="1200" kern="1200" smtClean="0">
                <a:solidFill>
                  <a:schemeClr val="tx1"/>
                </a:solidFill>
                <a:effectLst/>
                <a:latin typeface="+mn-lt"/>
                <a:ea typeface="+mn-ea"/>
                <a:cs typeface="+mn-cs"/>
              </a:rPr>
              <a:t> programskom jeziku. </a:t>
            </a:r>
            <a:r>
              <a:rPr lang="hr-HR" sz="1200" b="1" kern="1200" smtClean="0">
                <a:solidFill>
                  <a:schemeClr val="tx1"/>
                </a:solidFill>
                <a:effectLst/>
                <a:latin typeface="+mn-lt"/>
                <a:ea typeface="+mn-ea"/>
                <a:cs typeface="+mn-cs"/>
              </a:rPr>
              <a:t>Uz</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PHP</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API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veže</a:t>
            </a:r>
            <a:r>
              <a:rPr lang="hr-HR" sz="1200" kern="1200" smtClean="0">
                <a:solidFill>
                  <a:schemeClr val="tx1"/>
                </a:solidFill>
                <a:effectLst/>
                <a:latin typeface="+mn-lt"/>
                <a:ea typeface="+mn-ea"/>
                <a:cs typeface="+mn-cs"/>
              </a:rPr>
              <a:t> se pojam </a:t>
            </a:r>
            <a:r>
              <a:rPr lang="hr-HR" sz="1200" b="1" kern="1200" smtClean="0">
                <a:solidFill>
                  <a:schemeClr val="tx1"/>
                </a:solidFill>
                <a:effectLst/>
                <a:latin typeface="+mn-lt"/>
                <a:ea typeface="+mn-ea"/>
                <a:cs typeface="+mn-cs"/>
              </a:rPr>
              <a:t>RESTful</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API</a:t>
            </a:r>
            <a:r>
              <a:rPr lang="hr-HR" sz="1200" kern="1200" smtClean="0">
                <a:solidFill>
                  <a:schemeClr val="tx1"/>
                </a:solidFill>
                <a:effectLst/>
                <a:latin typeface="+mn-lt"/>
                <a:ea typeface="+mn-ea"/>
                <a:cs typeface="+mn-cs"/>
              </a:rPr>
              <a:t> koji </a:t>
            </a:r>
            <a:r>
              <a:rPr lang="hr-HR" sz="1200" b="1" kern="1200" smtClean="0">
                <a:solidFill>
                  <a:schemeClr val="tx1"/>
                </a:solidFill>
                <a:effectLst/>
                <a:latin typeface="+mn-lt"/>
                <a:ea typeface="+mn-ea"/>
                <a:cs typeface="+mn-cs"/>
              </a:rPr>
              <a:t>služi</a:t>
            </a:r>
            <a:r>
              <a:rPr lang="hr-HR" sz="1200" kern="1200" smtClean="0">
                <a:solidFill>
                  <a:schemeClr val="tx1"/>
                </a:solidFill>
                <a:effectLst/>
                <a:latin typeface="+mn-lt"/>
                <a:ea typeface="+mn-ea"/>
                <a:cs typeface="+mn-cs"/>
              </a:rPr>
              <a:t> kao </a:t>
            </a:r>
            <a:r>
              <a:rPr lang="hr-HR" sz="1200" b="1" kern="1200" smtClean="0">
                <a:solidFill>
                  <a:schemeClr val="tx1"/>
                </a:solidFill>
                <a:effectLst/>
                <a:latin typeface="+mn-lt"/>
                <a:ea typeface="+mn-ea"/>
                <a:cs typeface="+mn-cs"/>
              </a:rPr>
              <a:t>poboljšanje</a:t>
            </a:r>
            <a:r>
              <a:rPr lang="hr-HR" sz="1200" kern="1200" smtClean="0">
                <a:solidFill>
                  <a:schemeClr val="tx1"/>
                </a:solidFill>
                <a:effectLst/>
                <a:latin typeface="+mn-lt"/>
                <a:ea typeface="+mn-ea"/>
                <a:cs typeface="+mn-cs"/>
              </a:rPr>
              <a:t> za </a:t>
            </a:r>
            <a:r>
              <a:rPr lang="hr-HR" sz="1200" b="1" kern="1200" smtClean="0">
                <a:solidFill>
                  <a:schemeClr val="tx1"/>
                </a:solidFill>
                <a:effectLst/>
                <a:latin typeface="+mn-lt"/>
                <a:ea typeface="+mn-ea"/>
                <a:cs typeface="+mn-cs"/>
              </a:rPr>
              <a:t>sve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API-je</a:t>
            </a:r>
            <a:r>
              <a:rPr lang="hr-HR" sz="1200" kern="1200" smtClean="0">
                <a:solidFill>
                  <a:schemeClr val="tx1"/>
                </a:solidFill>
                <a:effectLst/>
                <a:latin typeface="+mn-lt"/>
                <a:ea typeface="+mn-ea"/>
                <a:cs typeface="+mn-cs"/>
              </a:rPr>
              <a:t> u </a:t>
            </a:r>
            <a:r>
              <a:rPr lang="hr-HR" sz="1200" b="1" kern="1200" smtClean="0">
                <a:solidFill>
                  <a:schemeClr val="tx1"/>
                </a:solidFill>
                <a:effectLst/>
                <a:latin typeface="+mn-lt"/>
                <a:ea typeface="+mn-ea"/>
                <a:cs typeface="+mn-cs"/>
              </a:rPr>
              <a:t>PHP-u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REST</a:t>
            </a:r>
            <a:r>
              <a:rPr lang="hr-HR" sz="1200" kern="1200" smtClean="0">
                <a:solidFill>
                  <a:schemeClr val="tx1"/>
                </a:solidFill>
                <a:effectLst/>
                <a:latin typeface="+mn-lt"/>
                <a:ea typeface="+mn-ea"/>
                <a:cs typeface="+mn-cs"/>
              </a:rPr>
              <a:t> (Representational State Transfer) je postao </a:t>
            </a:r>
            <a:r>
              <a:rPr lang="hr-HR" sz="1200" b="1" kern="1200" smtClean="0">
                <a:solidFill>
                  <a:schemeClr val="tx1"/>
                </a:solidFill>
                <a:effectLst/>
                <a:latin typeface="+mn-lt"/>
                <a:ea typeface="+mn-ea"/>
                <a:cs typeface="+mn-cs"/>
              </a:rPr>
              <a:t>standard</a:t>
            </a:r>
            <a:r>
              <a:rPr lang="hr-HR" sz="1200" kern="1200" smtClean="0">
                <a:solidFill>
                  <a:schemeClr val="tx1"/>
                </a:solidFill>
                <a:effectLst/>
                <a:latin typeface="+mn-lt"/>
                <a:ea typeface="+mn-ea"/>
                <a:cs typeface="+mn-cs"/>
              </a:rPr>
              <a:t> u </a:t>
            </a:r>
            <a:r>
              <a:rPr lang="hr-HR" sz="1200" b="1" kern="1200" smtClean="0">
                <a:solidFill>
                  <a:schemeClr val="tx1"/>
                </a:solidFill>
                <a:effectLst/>
                <a:latin typeface="+mn-lt"/>
                <a:ea typeface="+mn-ea"/>
                <a:cs typeface="+mn-cs"/>
              </a:rPr>
              <a:t>dizajniranju</a:t>
            </a:r>
            <a:r>
              <a:rPr lang="hr-HR" sz="1200" kern="1200" smtClean="0">
                <a:solidFill>
                  <a:schemeClr val="tx1"/>
                </a:solidFill>
                <a:effectLst/>
                <a:latin typeface="+mn-lt"/>
                <a:ea typeface="+mn-ea"/>
                <a:cs typeface="+mn-cs"/>
              </a:rPr>
              <a:t> i </a:t>
            </a:r>
            <a:r>
              <a:rPr lang="hr-HR" sz="1200" b="1" kern="1200" smtClean="0">
                <a:solidFill>
                  <a:schemeClr val="tx1"/>
                </a:solidFill>
                <a:effectLst/>
                <a:latin typeface="+mn-lt"/>
                <a:ea typeface="+mn-ea"/>
                <a:cs typeface="+mn-cs"/>
              </a:rPr>
              <a:t>razvijanju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web</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API-ja</a:t>
            </a:r>
            <a:r>
              <a:rPr lang="hr-HR" sz="1200" kern="1200" smtClean="0">
                <a:solidFill>
                  <a:schemeClr val="tx1"/>
                </a:solidFill>
                <a:effectLst/>
                <a:latin typeface="+mn-lt"/>
                <a:ea typeface="+mn-ea"/>
                <a:cs typeface="+mn-cs"/>
              </a:rPr>
              <a:t>. U suštini </a:t>
            </a:r>
            <a:r>
              <a:rPr lang="hr-HR" sz="1200" b="1" kern="1200" smtClean="0">
                <a:solidFill>
                  <a:schemeClr val="tx1"/>
                </a:solidFill>
                <a:effectLst/>
                <a:latin typeface="+mn-lt"/>
                <a:ea typeface="+mn-ea"/>
                <a:cs typeface="+mn-cs"/>
              </a:rPr>
              <a:t>to je veza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klijent-server</a:t>
            </a:r>
            <a:r>
              <a:rPr lang="hr-HR" sz="1200" kern="1200" smtClean="0">
                <a:solidFill>
                  <a:schemeClr val="tx1"/>
                </a:solidFill>
                <a:effectLst/>
                <a:latin typeface="+mn-lt"/>
                <a:ea typeface="+mn-ea"/>
                <a:cs typeface="+mn-cs"/>
              </a:rPr>
              <a:t> gdje se korisnički zahtjevi ne spremaju na strani poslužitelja (nema sesija). </a:t>
            </a:r>
          </a:p>
          <a:p>
            <a:endParaRPr lang="hr-HR" sz="1200" kern="1200" smtClean="0">
              <a:solidFill>
                <a:schemeClr val="tx1"/>
              </a:solidFill>
              <a:effectLst/>
              <a:latin typeface="+mn-lt"/>
              <a:ea typeface="+mn-ea"/>
              <a:cs typeface="+mn-cs"/>
            </a:endParaRPr>
          </a:p>
          <a:p>
            <a:r>
              <a:rPr lang="hr-HR" sz="1200" b="1" kern="1200" smtClean="0">
                <a:solidFill>
                  <a:schemeClr val="tx1"/>
                </a:solidFill>
                <a:effectLst/>
                <a:latin typeface="+mn-lt"/>
                <a:ea typeface="+mn-ea"/>
                <a:cs typeface="+mn-cs"/>
              </a:rPr>
              <a:t>REST</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koristi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HTTP</a:t>
            </a:r>
            <a:r>
              <a:rPr lang="hr-HR" sz="1200" kern="1200" smtClean="0">
                <a:solidFill>
                  <a:schemeClr val="tx1"/>
                </a:solidFill>
                <a:effectLst/>
                <a:latin typeface="+mn-lt"/>
                <a:ea typeface="+mn-ea"/>
                <a:cs typeface="+mn-cs"/>
              </a:rPr>
              <a:t> zahtjeve kako bi se pozicionirao u postojeću HTTP arhitekturu. Ove operacije se </a:t>
            </a:r>
            <a:r>
              <a:rPr lang="hr-HR" sz="1200" b="1" kern="1200" smtClean="0">
                <a:solidFill>
                  <a:schemeClr val="tx1"/>
                </a:solidFill>
                <a:effectLst/>
                <a:latin typeface="+mn-lt"/>
                <a:ea typeface="+mn-ea"/>
                <a:cs typeface="+mn-cs"/>
              </a:rPr>
              <a:t>sastoje</a:t>
            </a:r>
            <a:r>
              <a:rPr lang="hr-HR" sz="1200" kern="1200" smtClean="0">
                <a:solidFill>
                  <a:schemeClr val="tx1"/>
                </a:solidFill>
                <a:effectLst/>
                <a:latin typeface="+mn-lt"/>
                <a:ea typeface="+mn-ea"/>
                <a:cs typeface="+mn-cs"/>
              </a:rPr>
              <a:t> od </a:t>
            </a:r>
            <a:r>
              <a:rPr lang="hr-HR" sz="1200" b="1" kern="1200" smtClean="0">
                <a:solidFill>
                  <a:schemeClr val="tx1"/>
                </a:solidFill>
                <a:effectLst/>
                <a:latin typeface="+mn-lt"/>
                <a:ea typeface="+mn-ea"/>
                <a:cs typeface="+mn-cs"/>
              </a:rPr>
              <a:t>sljedećih</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metoda</a:t>
            </a:r>
            <a:r>
              <a:rPr lang="hr-HR" sz="1200" kern="1200" smtClean="0">
                <a:solidFill>
                  <a:schemeClr val="tx1"/>
                </a:solidFill>
                <a:effectLst/>
                <a:latin typeface="+mn-lt"/>
                <a:ea typeface="+mn-ea"/>
                <a:cs typeface="+mn-cs"/>
              </a:rPr>
              <a:t>:</a:t>
            </a:r>
          </a:p>
          <a:p>
            <a:r>
              <a:rPr lang="hr-HR" sz="1200" kern="1200" smtClean="0">
                <a:solidFill>
                  <a:schemeClr val="tx1"/>
                </a:solidFill>
                <a:effectLst/>
                <a:latin typeface="+mn-lt"/>
                <a:ea typeface="+mn-ea"/>
                <a:cs typeface="+mn-cs"/>
              </a:rPr>
              <a:t>	</a:t>
            </a:r>
            <a:endParaRPr lang="hr-HR" sz="1200" b="1" kern="1200" smtClean="0">
              <a:solidFill>
                <a:schemeClr val="tx1"/>
              </a:solidFill>
              <a:effectLst/>
              <a:latin typeface="+mn-lt"/>
              <a:ea typeface="+mn-ea"/>
              <a:cs typeface="+mn-cs"/>
            </a:endParaRPr>
          </a:p>
          <a:p>
            <a:r>
              <a:rPr lang="hr-HR" sz="1200" b="1" kern="1200" smtClean="0">
                <a:solidFill>
                  <a:schemeClr val="tx1"/>
                </a:solidFill>
                <a:effectLst/>
                <a:latin typeface="+mn-lt"/>
                <a:ea typeface="+mn-ea"/>
                <a:cs typeface="+mn-cs"/>
              </a:rPr>
              <a:t>GET</a:t>
            </a:r>
            <a:r>
              <a:rPr lang="hr-HR" sz="1200" kern="1200" smtClean="0">
                <a:solidFill>
                  <a:schemeClr val="tx1"/>
                </a:solidFill>
                <a:effectLst/>
                <a:latin typeface="+mn-lt"/>
                <a:ea typeface="+mn-ea"/>
                <a:cs typeface="+mn-cs"/>
              </a:rPr>
              <a:t> - koristi se za osnovne zahtjeve prema poslužitelju</a:t>
            </a:r>
          </a:p>
          <a:p>
            <a:r>
              <a:rPr lang="hr-HR" sz="1200" kern="1200" smtClean="0">
                <a:solidFill>
                  <a:schemeClr val="tx1"/>
                </a:solidFill>
                <a:effectLst/>
                <a:latin typeface="+mn-lt"/>
                <a:ea typeface="+mn-ea"/>
                <a:cs typeface="+mn-cs"/>
              </a:rPr>
              <a:t>	</a:t>
            </a:r>
          </a:p>
          <a:p>
            <a:r>
              <a:rPr lang="hr-HR" sz="1200" b="1" kern="1200" smtClean="0">
                <a:solidFill>
                  <a:schemeClr val="tx1"/>
                </a:solidFill>
                <a:effectLst/>
                <a:latin typeface="+mn-lt"/>
                <a:ea typeface="+mn-ea"/>
                <a:cs typeface="+mn-cs"/>
              </a:rPr>
              <a:t>PUT</a:t>
            </a:r>
            <a:r>
              <a:rPr lang="hr-HR" sz="1200" kern="1200" smtClean="0">
                <a:solidFill>
                  <a:schemeClr val="tx1"/>
                </a:solidFill>
                <a:effectLst/>
                <a:latin typeface="+mn-lt"/>
                <a:ea typeface="+mn-ea"/>
                <a:cs typeface="+mn-cs"/>
              </a:rPr>
              <a:t> - koristi se za izmjenu već postojećih objekata na poslužitelju</a:t>
            </a:r>
          </a:p>
          <a:p>
            <a:r>
              <a:rPr lang="hr-HR" sz="1200" kern="1200" smtClean="0">
                <a:solidFill>
                  <a:schemeClr val="tx1"/>
                </a:solidFill>
                <a:effectLst/>
                <a:latin typeface="+mn-lt"/>
                <a:ea typeface="+mn-ea"/>
                <a:cs typeface="+mn-cs"/>
              </a:rPr>
              <a:t>	</a:t>
            </a:r>
          </a:p>
          <a:p>
            <a:r>
              <a:rPr lang="hr-HR" sz="1200" b="1" kern="1200" smtClean="0">
                <a:solidFill>
                  <a:schemeClr val="tx1"/>
                </a:solidFill>
                <a:effectLst/>
                <a:latin typeface="+mn-lt"/>
                <a:ea typeface="+mn-ea"/>
                <a:cs typeface="+mn-cs"/>
              </a:rPr>
              <a:t>POST</a:t>
            </a:r>
            <a:r>
              <a:rPr lang="hr-HR" sz="1200" kern="1200" smtClean="0">
                <a:solidFill>
                  <a:schemeClr val="tx1"/>
                </a:solidFill>
                <a:effectLst/>
                <a:latin typeface="+mn-lt"/>
                <a:ea typeface="+mn-ea"/>
                <a:cs typeface="+mn-cs"/>
              </a:rPr>
              <a:t> - koristi se za stvaranje novog objekta na poslužitelju</a:t>
            </a:r>
          </a:p>
          <a:p>
            <a:r>
              <a:rPr lang="hr-HR" sz="1200" b="1" kern="1200" smtClean="0">
                <a:solidFill>
                  <a:schemeClr val="tx1"/>
                </a:solidFill>
                <a:effectLst/>
                <a:latin typeface="+mn-lt"/>
                <a:ea typeface="+mn-ea"/>
                <a:cs typeface="+mn-cs"/>
              </a:rPr>
              <a:t>	</a:t>
            </a:r>
          </a:p>
          <a:p>
            <a:r>
              <a:rPr lang="hr-HR" sz="1200" b="1" kern="1200" smtClean="0">
                <a:solidFill>
                  <a:schemeClr val="tx1"/>
                </a:solidFill>
                <a:effectLst/>
                <a:latin typeface="+mn-lt"/>
                <a:ea typeface="+mn-ea"/>
                <a:cs typeface="+mn-cs"/>
              </a:rPr>
              <a:t>DELETE</a:t>
            </a:r>
            <a:r>
              <a:rPr lang="hr-HR" sz="1200" kern="1200" smtClean="0">
                <a:solidFill>
                  <a:schemeClr val="tx1"/>
                </a:solidFill>
                <a:effectLst/>
                <a:latin typeface="+mn-lt"/>
                <a:ea typeface="+mn-ea"/>
                <a:cs typeface="+mn-cs"/>
              </a:rPr>
              <a:t> - koristi se za brisanje objekta na poslužitelju</a:t>
            </a:r>
          </a:p>
          <a:p>
            <a:endParaRPr lang="hr-HR"/>
          </a:p>
        </p:txBody>
      </p:sp>
      <p:sp>
        <p:nvSpPr>
          <p:cNvPr id="4" name="Slide Number Placeholder 3"/>
          <p:cNvSpPr>
            <a:spLocks noGrp="1"/>
          </p:cNvSpPr>
          <p:nvPr>
            <p:ph type="sldNum" sz="quarter" idx="10"/>
          </p:nvPr>
        </p:nvSpPr>
        <p:spPr/>
        <p:txBody>
          <a:bodyPr/>
          <a:lstStyle/>
          <a:p>
            <a:fld id="{0CB3ACC6-1879-4196-8D89-DBA9459AFE25}" type="slidenum">
              <a:rPr lang="hr-HR" smtClean="0"/>
              <a:t>3</a:t>
            </a:fld>
            <a:endParaRPr lang="hr-HR"/>
          </a:p>
        </p:txBody>
      </p:sp>
    </p:spTree>
    <p:extLst>
      <p:ext uri="{BB962C8B-B14F-4D97-AF65-F5344CB8AC3E}">
        <p14:creationId xmlns:p14="http://schemas.microsoft.com/office/powerpoint/2010/main" val="4194647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Prije</a:t>
            </a:r>
            <a:r>
              <a:rPr lang="hr-HR" sz="1200" kern="1200" baseline="0" smtClean="0">
                <a:solidFill>
                  <a:schemeClr val="tx1"/>
                </a:solidFill>
                <a:effectLst/>
                <a:latin typeface="+mn-lt"/>
                <a:ea typeface="+mn-ea"/>
                <a:cs typeface="+mn-cs"/>
              </a:rPr>
              <a:t> početka kodiranja moramo naučiti na koji način AJAX radi. </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baseline="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Web-aplikacija Ajax na početku pokreće svoj engine u obliku JavaScript koda koji se najčešće stavlja u skriveni HTML okvir. Ovaj JavaScript kôd generira korisničko sučelje te po potrebi asinkrono komunicira s poslužiteljem što omogućuje veću interaktivnost pri radu korisnika u aplikaciji. </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Svaka korisnička aktivnost koja bi prije rezultirala generiranjem HTTP zahtjeva prosljeđuje se engineu Ajaxa. Tako JavaScript kôd obrađuje sve korisničke akcije koje nužno ne zahtijevaju komunikaciju s poslužiteljem (npr. validacija podataka, promjena podataka u memoriji i navigacija). Ako je nužna komunikacija s poslužiteljem zbog potrebe za složenijom obradom, poput izvršavanja dodatnog koda ili dohvaćanja novih podataka, engine Ajaxa komunicira asinkrono s poslužiteljem, pri čemu se najčešće koristi XML protokol pa se nikad primjetno ne prekida korisnički rad u web-aplikaciji. </a:t>
            </a:r>
          </a:p>
          <a:p>
            <a:endParaRPr lang="hr-HR"/>
          </a:p>
        </p:txBody>
      </p:sp>
      <p:sp>
        <p:nvSpPr>
          <p:cNvPr id="4" name="Slide Number Placeholder 3"/>
          <p:cNvSpPr>
            <a:spLocks noGrp="1"/>
          </p:cNvSpPr>
          <p:nvPr>
            <p:ph type="sldNum" sz="quarter" idx="10"/>
          </p:nvPr>
        </p:nvSpPr>
        <p:spPr/>
        <p:txBody>
          <a:bodyPr/>
          <a:lstStyle/>
          <a:p>
            <a:fld id="{0CB3ACC6-1879-4196-8D89-DBA9459AFE25}" type="slidenum">
              <a:rPr lang="hr-HR" smtClean="0"/>
              <a:t>4</a:t>
            </a:fld>
            <a:endParaRPr lang="hr-HR"/>
          </a:p>
        </p:txBody>
      </p:sp>
    </p:spTree>
    <p:extLst>
      <p:ext uri="{BB962C8B-B14F-4D97-AF65-F5344CB8AC3E}">
        <p14:creationId xmlns:p14="http://schemas.microsoft.com/office/powerpoint/2010/main" val="1326560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Na slici iznad vidimo kako smo unutar tijela dokumenta upisali </a:t>
            </a:r>
            <a:r>
              <a:rPr lang="hr-HR" sz="1200" b="1" kern="1200" smtClean="0">
                <a:solidFill>
                  <a:schemeClr val="tx1"/>
                </a:solidFill>
                <a:effectLst/>
                <a:latin typeface="+mn-lt"/>
                <a:ea typeface="+mn-ea"/>
                <a:cs typeface="+mn-cs"/>
              </a:rPr>
              <a:t>dva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input</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elementa</a:t>
            </a:r>
            <a:r>
              <a:rPr lang="hr-HR" sz="1200" kern="1200" smtClean="0">
                <a:solidFill>
                  <a:schemeClr val="tx1"/>
                </a:solidFill>
                <a:effectLst/>
                <a:latin typeface="+mn-lt"/>
                <a:ea typeface="+mn-ea"/>
                <a:cs typeface="+mn-cs"/>
              </a:rPr>
              <a:t>. U ovom slučaju </a:t>
            </a:r>
            <a:r>
              <a:rPr lang="hr-HR" sz="1200" b="1" kern="1200" smtClean="0">
                <a:solidFill>
                  <a:schemeClr val="tx1"/>
                </a:solidFill>
                <a:effectLst/>
                <a:latin typeface="+mn-lt"/>
                <a:ea typeface="+mn-ea"/>
                <a:cs typeface="+mn-cs"/>
              </a:rPr>
              <a:t>input</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elementi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služe</a:t>
            </a:r>
            <a:r>
              <a:rPr lang="hr-HR" sz="1200" kern="1200" smtClean="0">
                <a:solidFill>
                  <a:schemeClr val="tx1"/>
                </a:solidFill>
                <a:effectLst/>
                <a:latin typeface="+mn-lt"/>
                <a:ea typeface="+mn-ea"/>
                <a:cs typeface="+mn-cs"/>
              </a:rPr>
              <a:t> za </a:t>
            </a:r>
            <a:r>
              <a:rPr lang="hr-HR" sz="1200" b="1" kern="1200" smtClean="0">
                <a:solidFill>
                  <a:schemeClr val="tx1"/>
                </a:solidFill>
                <a:effectLst/>
                <a:latin typeface="+mn-lt"/>
                <a:ea typeface="+mn-ea"/>
                <a:cs typeface="+mn-cs"/>
              </a:rPr>
              <a:t>upisivanje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vrijednosti</a:t>
            </a:r>
            <a:r>
              <a:rPr lang="hr-HR" sz="1200" kern="1200" smtClean="0">
                <a:solidFill>
                  <a:schemeClr val="tx1"/>
                </a:solidFill>
                <a:effectLst/>
                <a:latin typeface="+mn-lt"/>
                <a:ea typeface="+mn-ea"/>
                <a:cs typeface="+mn-cs"/>
              </a:rPr>
              <a:t> (imena osoba) </a:t>
            </a:r>
            <a:r>
              <a:rPr lang="hr-HR" sz="1200" b="1" kern="1200" smtClean="0">
                <a:solidFill>
                  <a:schemeClr val="tx1"/>
                </a:solidFill>
                <a:effectLst/>
                <a:latin typeface="+mn-lt"/>
                <a:ea typeface="+mn-ea"/>
                <a:cs typeface="+mn-cs"/>
              </a:rPr>
              <a:t>na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temelju</a:t>
            </a:r>
            <a:r>
              <a:rPr lang="hr-HR" sz="1200" kern="1200" smtClean="0">
                <a:solidFill>
                  <a:schemeClr val="tx1"/>
                </a:solidFill>
                <a:effectLst/>
                <a:latin typeface="+mn-lt"/>
                <a:ea typeface="+mn-ea"/>
                <a:cs typeface="+mn-cs"/>
              </a:rPr>
              <a:t> kojih će se </a:t>
            </a:r>
            <a:r>
              <a:rPr lang="hr-HR" sz="1200" b="1" kern="1200" smtClean="0">
                <a:solidFill>
                  <a:schemeClr val="tx1"/>
                </a:solidFill>
                <a:effectLst/>
                <a:latin typeface="+mn-lt"/>
                <a:ea typeface="+mn-ea"/>
                <a:cs typeface="+mn-cs"/>
              </a:rPr>
              <a:t>kasnije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izračunati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postotak</a:t>
            </a:r>
            <a:r>
              <a:rPr lang="hr-HR" sz="1200" kern="1200" smtClean="0">
                <a:solidFill>
                  <a:schemeClr val="tx1"/>
                </a:solidFill>
                <a:effectLst/>
                <a:latin typeface="+mn-lt"/>
                <a:ea typeface="+mn-ea"/>
                <a:cs typeface="+mn-cs"/>
              </a:rPr>
              <a:t> za </a:t>
            </a:r>
            <a:r>
              <a:rPr lang="hr-HR" sz="1200" b="1" kern="1200" smtClean="0">
                <a:solidFill>
                  <a:schemeClr val="tx1"/>
                </a:solidFill>
                <a:effectLst/>
                <a:latin typeface="+mn-lt"/>
                <a:ea typeface="+mn-ea"/>
                <a:cs typeface="+mn-cs"/>
              </a:rPr>
              <a:t>ljubav</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Ispod</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njih</a:t>
            </a:r>
            <a:r>
              <a:rPr lang="hr-HR" sz="1200" kern="1200" smtClean="0">
                <a:solidFill>
                  <a:schemeClr val="tx1"/>
                </a:solidFill>
                <a:effectLst/>
                <a:latin typeface="+mn-lt"/>
                <a:ea typeface="+mn-ea"/>
                <a:cs typeface="+mn-cs"/>
              </a:rPr>
              <a:t> stavljamo </a:t>
            </a:r>
            <a:r>
              <a:rPr lang="hr-HR" sz="1200" b="1" kern="1200" smtClean="0">
                <a:solidFill>
                  <a:schemeClr val="tx1"/>
                </a:solidFill>
                <a:effectLst/>
                <a:latin typeface="+mn-lt"/>
                <a:ea typeface="+mn-ea"/>
                <a:cs typeface="+mn-cs"/>
              </a:rPr>
              <a:t>poveznicu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istu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stranicu</a:t>
            </a:r>
            <a:r>
              <a:rPr lang="hr-HR" sz="1200" kern="1200" smtClean="0">
                <a:solidFill>
                  <a:schemeClr val="tx1"/>
                </a:solidFill>
                <a:effectLst/>
                <a:latin typeface="+mn-lt"/>
                <a:ea typeface="+mn-ea"/>
                <a:cs typeface="+mn-cs"/>
              </a:rPr>
              <a:t> (#), </a:t>
            </a:r>
            <a:r>
              <a:rPr lang="hr-HR" sz="1200" b="1" kern="1200" smtClean="0">
                <a:solidFill>
                  <a:schemeClr val="tx1"/>
                </a:solidFill>
                <a:effectLst/>
                <a:latin typeface="+mn-lt"/>
                <a:ea typeface="+mn-ea"/>
                <a:cs typeface="+mn-cs"/>
              </a:rPr>
              <a:t>klikom</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na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koju</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se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poziva</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AJAX</a:t>
            </a:r>
            <a:r>
              <a:rPr lang="hr-HR" sz="1200" kern="1200" smtClean="0">
                <a:solidFill>
                  <a:schemeClr val="tx1"/>
                </a:solidFill>
                <a:effectLst/>
                <a:latin typeface="+mn-lt"/>
                <a:ea typeface="+mn-ea"/>
                <a:cs typeface="+mn-cs"/>
              </a:rPr>
              <a:t> i izračunava se postotak ljubavi.</a:t>
            </a:r>
          </a:p>
          <a:p>
            <a:endParaRPr lang="hr-HR"/>
          </a:p>
        </p:txBody>
      </p:sp>
      <p:sp>
        <p:nvSpPr>
          <p:cNvPr id="4" name="Slide Number Placeholder 3"/>
          <p:cNvSpPr>
            <a:spLocks noGrp="1"/>
          </p:cNvSpPr>
          <p:nvPr>
            <p:ph type="sldNum" sz="quarter" idx="10"/>
          </p:nvPr>
        </p:nvSpPr>
        <p:spPr/>
        <p:txBody>
          <a:bodyPr/>
          <a:lstStyle/>
          <a:p>
            <a:fld id="{0CB3ACC6-1879-4196-8D89-DBA9459AFE25}" type="slidenum">
              <a:rPr lang="hr-HR" smtClean="0"/>
              <a:t>5</a:t>
            </a:fld>
            <a:endParaRPr lang="hr-HR"/>
          </a:p>
        </p:txBody>
      </p:sp>
    </p:spTree>
    <p:extLst>
      <p:ext uri="{BB962C8B-B14F-4D97-AF65-F5344CB8AC3E}">
        <p14:creationId xmlns:p14="http://schemas.microsoft.com/office/powerpoint/2010/main" val="1179894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mtClean="0"/>
              <a:t>Na kraju prošlog</a:t>
            </a:r>
            <a:r>
              <a:rPr lang="hr-HR" baseline="0" smtClean="0"/>
              <a:t> koda dodajemo </a:t>
            </a:r>
            <a:r>
              <a:rPr lang="hr-HR" b="0" baseline="0" smtClean="0"/>
              <a:t>novi </a:t>
            </a:r>
            <a:r>
              <a:rPr lang="hr-HR" b="1" baseline="0" smtClean="0"/>
              <a:t>div </a:t>
            </a:r>
            <a:r>
              <a:rPr lang="hr-HR" b="0" baseline="0" smtClean="0"/>
              <a:t>element koji ostavljamo </a:t>
            </a:r>
            <a:r>
              <a:rPr lang="hr-HR" b="1" baseline="0" smtClean="0"/>
              <a:t>prazan</a:t>
            </a:r>
            <a:r>
              <a:rPr lang="hr-HR" b="0" baseline="0" smtClean="0"/>
              <a:t> </a:t>
            </a:r>
            <a:r>
              <a:rPr lang="hr-HR" sz="1200" kern="1200" smtClean="0">
                <a:solidFill>
                  <a:schemeClr val="tx1"/>
                </a:solidFill>
                <a:effectLst/>
                <a:latin typeface="+mn-lt"/>
                <a:ea typeface="+mn-ea"/>
                <a:cs typeface="+mn-cs"/>
              </a:rPr>
              <a:t>, jer kada </a:t>
            </a:r>
            <a:r>
              <a:rPr lang="hr-HR" sz="1200" b="1" kern="1200" smtClean="0">
                <a:solidFill>
                  <a:schemeClr val="tx1"/>
                </a:solidFill>
                <a:effectLst/>
                <a:latin typeface="+mn-lt"/>
                <a:ea typeface="+mn-ea"/>
                <a:cs typeface="+mn-cs"/>
              </a:rPr>
              <a:t>server</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vrati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podatke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izračuna</a:t>
            </a:r>
            <a:r>
              <a:rPr lang="hr-HR" sz="1200" kern="1200" smtClean="0">
                <a:solidFill>
                  <a:schemeClr val="tx1"/>
                </a:solidFill>
                <a:effectLst/>
                <a:latin typeface="+mn-lt"/>
                <a:ea typeface="+mn-ea"/>
                <a:cs typeface="+mn-cs"/>
              </a:rPr>
              <a:t>, u </a:t>
            </a:r>
            <a:r>
              <a:rPr lang="hr-HR" sz="1200" b="1" kern="1200" smtClean="0">
                <a:solidFill>
                  <a:schemeClr val="tx1"/>
                </a:solidFill>
                <a:effectLst/>
                <a:latin typeface="+mn-lt"/>
                <a:ea typeface="+mn-ea"/>
                <a:cs typeface="+mn-cs"/>
              </a:rPr>
              <a:t>funkciji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vratioServer</a:t>
            </a:r>
            <a:r>
              <a:rPr lang="hr-HR" sz="1200" kern="1200" smtClean="0">
                <a:solidFill>
                  <a:schemeClr val="tx1"/>
                </a:solidFill>
                <a:effectLst/>
                <a:latin typeface="+mn-lt"/>
                <a:ea typeface="+mn-ea"/>
                <a:cs typeface="+mn-cs"/>
              </a:rPr>
              <a:t>” koju ćemo </a:t>
            </a:r>
            <a:r>
              <a:rPr lang="hr-HR" sz="1200" b="1" kern="1200" smtClean="0">
                <a:solidFill>
                  <a:schemeClr val="tx1"/>
                </a:solidFill>
                <a:effectLst/>
                <a:latin typeface="+mn-lt"/>
                <a:ea typeface="+mn-ea"/>
                <a:cs typeface="+mn-cs"/>
              </a:rPr>
              <a:t>kasnije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definirati</a:t>
            </a:r>
            <a:r>
              <a:rPr lang="hr-HR" sz="1200" kern="1200" smtClean="0">
                <a:solidFill>
                  <a:schemeClr val="tx1"/>
                </a:solidFill>
                <a:effectLst/>
                <a:latin typeface="+mn-lt"/>
                <a:ea typeface="+mn-ea"/>
                <a:cs typeface="+mn-cs"/>
              </a:rPr>
              <a:t>,  ti  će se </a:t>
            </a:r>
            <a:r>
              <a:rPr lang="hr-HR" sz="1200" b="1" kern="1200" smtClean="0">
                <a:solidFill>
                  <a:schemeClr val="tx1"/>
                </a:solidFill>
                <a:effectLst/>
                <a:latin typeface="+mn-lt"/>
                <a:ea typeface="+mn-ea"/>
                <a:cs typeface="+mn-cs"/>
              </a:rPr>
              <a:t>podaci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prikazati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unutar</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div</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elementa</a:t>
            </a:r>
            <a:r>
              <a:rPr lang="hr-HR" sz="1200" kern="1200" smtClean="0">
                <a:solidFill>
                  <a:schemeClr val="tx1"/>
                </a:solidFill>
                <a:effectLst/>
                <a:latin typeface="+mn-lt"/>
                <a:ea typeface="+mn-ea"/>
                <a:cs typeface="+mn-cs"/>
              </a:rPr>
              <a:t> na kojemu je id “rezultatLjubavi”.</a:t>
            </a:r>
          </a:p>
          <a:p>
            <a:endParaRPr lang="hr-HR" smtClean="0"/>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Zatim </a:t>
            </a:r>
            <a:r>
              <a:rPr lang="hr-HR" sz="1200" b="1" kern="1200" smtClean="0">
                <a:solidFill>
                  <a:schemeClr val="tx1"/>
                </a:solidFill>
                <a:effectLst/>
                <a:latin typeface="+mn-lt"/>
                <a:ea typeface="+mn-ea"/>
                <a:cs typeface="+mn-cs"/>
              </a:rPr>
              <a:t>slijedi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dodavanje</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JavaScript</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dijela</a:t>
            </a:r>
            <a:r>
              <a:rPr lang="hr-HR" sz="1200" kern="1200" smtClean="0">
                <a:solidFill>
                  <a:schemeClr val="tx1"/>
                </a:solidFill>
                <a:effectLst/>
                <a:latin typeface="+mn-lt"/>
                <a:ea typeface="+mn-ea"/>
                <a:cs typeface="+mn-cs"/>
              </a:rPr>
              <a:t> pomoću kojega će se </a:t>
            </a:r>
            <a:r>
              <a:rPr lang="hr-HR" sz="1200" b="1" kern="1200" smtClean="0">
                <a:solidFill>
                  <a:schemeClr val="tx1"/>
                </a:solidFill>
                <a:effectLst/>
                <a:latin typeface="+mn-lt"/>
                <a:ea typeface="+mn-ea"/>
                <a:cs typeface="+mn-cs"/>
              </a:rPr>
              <a:t>pozvati</a:t>
            </a:r>
            <a:r>
              <a:rPr lang="hr-HR" sz="1200" kern="1200" smtClean="0">
                <a:solidFill>
                  <a:schemeClr val="tx1"/>
                </a:solidFill>
                <a:effectLst/>
                <a:latin typeface="+mn-lt"/>
                <a:ea typeface="+mn-ea"/>
                <a:cs typeface="+mn-cs"/>
              </a:rPr>
              <a:t> </a:t>
            </a:r>
            <a:r>
              <a:rPr lang="hr-HR" sz="1200" b="1" kern="1200" smtClean="0">
                <a:solidFill>
                  <a:schemeClr val="tx1"/>
                </a:solidFill>
                <a:effectLst/>
                <a:latin typeface="+mn-lt"/>
                <a:ea typeface="+mn-ea"/>
                <a:cs typeface="+mn-cs"/>
              </a:rPr>
              <a:t>AJAX</a:t>
            </a:r>
            <a:r>
              <a:rPr lang="hr-HR" sz="1200" kern="1200" smtClean="0">
                <a:solidFill>
                  <a:schemeClr val="tx1"/>
                </a:solidFill>
                <a:effectLst/>
                <a:latin typeface="+mn-lt"/>
                <a:ea typeface="+mn-ea"/>
                <a:cs typeface="+mn-cs"/>
              </a:rPr>
              <a:t> nakon što </a:t>
            </a:r>
            <a:r>
              <a:rPr lang="hr-HR" sz="1200" b="1" kern="1200" smtClean="0">
                <a:solidFill>
                  <a:schemeClr val="tx1"/>
                </a:solidFill>
                <a:effectLst/>
                <a:latin typeface="+mn-lt"/>
                <a:ea typeface="+mn-ea"/>
                <a:cs typeface="+mn-cs"/>
              </a:rPr>
              <a:t>kliknemo</a:t>
            </a:r>
            <a:r>
              <a:rPr lang="hr-HR" sz="1200" kern="1200" smtClean="0">
                <a:solidFill>
                  <a:schemeClr val="tx1"/>
                </a:solidFill>
                <a:effectLst/>
                <a:latin typeface="+mn-lt"/>
                <a:ea typeface="+mn-ea"/>
                <a:cs typeface="+mn-cs"/>
              </a:rPr>
              <a:t> na poveznicu </a:t>
            </a:r>
            <a:r>
              <a:rPr lang="hr-HR" sz="1200" b="1" kern="1200" smtClean="0">
                <a:solidFill>
                  <a:schemeClr val="tx1"/>
                </a:solidFill>
                <a:effectLst/>
                <a:latin typeface="+mn-lt"/>
                <a:ea typeface="+mn-ea"/>
                <a:cs typeface="+mn-cs"/>
              </a:rPr>
              <a:t>'Izračunaj</a:t>
            </a:r>
            <a:r>
              <a:rPr lang="hr-HR" sz="1200" kern="1200" smtClean="0">
                <a:solidFill>
                  <a:schemeClr val="tx1"/>
                </a:solidFill>
                <a:effectLst/>
                <a:latin typeface="+mn-lt"/>
                <a:ea typeface="+mn-ea"/>
                <a:cs typeface="+mn-cs"/>
              </a:rPr>
              <a:t>'. </a:t>
            </a:r>
          </a:p>
          <a:p>
            <a:endParaRPr lang="hr-HR" smtClean="0"/>
          </a:p>
        </p:txBody>
      </p:sp>
      <p:sp>
        <p:nvSpPr>
          <p:cNvPr id="4" name="Slide Number Placeholder 3"/>
          <p:cNvSpPr>
            <a:spLocks noGrp="1"/>
          </p:cNvSpPr>
          <p:nvPr>
            <p:ph type="sldNum" sz="quarter" idx="10"/>
          </p:nvPr>
        </p:nvSpPr>
        <p:spPr/>
        <p:txBody>
          <a:bodyPr/>
          <a:lstStyle/>
          <a:p>
            <a:fld id="{0CB3ACC6-1879-4196-8D89-DBA9459AFE25}" type="slidenum">
              <a:rPr lang="hr-HR" smtClean="0"/>
              <a:t>6</a:t>
            </a:fld>
            <a:endParaRPr lang="hr-HR"/>
          </a:p>
        </p:txBody>
      </p:sp>
    </p:spTree>
    <p:extLst>
      <p:ext uri="{BB962C8B-B14F-4D97-AF65-F5344CB8AC3E}">
        <p14:creationId xmlns:p14="http://schemas.microsoft.com/office/powerpoint/2010/main" val="1546903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mtClean="0"/>
              <a:t>Sada ćemo</a:t>
            </a:r>
            <a:r>
              <a:rPr lang="hr-HR" baseline="0" smtClean="0"/>
              <a:t> detaljnije objasniti što koja linija koda predstavlja. </a:t>
            </a:r>
          </a:p>
          <a:p>
            <a:endParaRPr lang="hr-HR" baseline="0" smtClean="0"/>
          </a:p>
          <a:p>
            <a:pPr marL="0" marR="0" indent="0" algn="l" defTabSz="914400" rtl="0" eaLnBrk="1" fontAlgn="auto" latinLnBrk="0" hangingPunct="1">
              <a:lnSpc>
                <a:spcPct val="100000"/>
              </a:lnSpc>
              <a:spcBef>
                <a:spcPts val="0"/>
              </a:spcBef>
              <a:spcAft>
                <a:spcPts val="0"/>
              </a:spcAft>
              <a:buClrTx/>
              <a:buSzTx/>
              <a:buFontTx/>
              <a:buNone/>
              <a:tabLst/>
              <a:defRPr/>
            </a:pPr>
            <a:r>
              <a:rPr lang="hr-HR" baseline="0" smtClean="0"/>
              <a:t>1) </a:t>
            </a:r>
            <a:r>
              <a:rPr lang="hr-HR" sz="1200" kern="1200" baseline="0" smtClean="0">
                <a:solidFill>
                  <a:schemeClr val="tx1"/>
                </a:solidFill>
                <a:effectLst/>
                <a:latin typeface="+mn-lt"/>
                <a:ea typeface="+mn-ea"/>
                <a:cs typeface="+mn-cs"/>
              </a:rPr>
              <a:t>$(function () { </a:t>
            </a:r>
            <a:r>
              <a:rPr lang="hr-HR" sz="1200" kern="1200" baseline="0" smtClean="0">
                <a:solidFill>
                  <a:schemeClr val="tx1"/>
                </a:solidFill>
                <a:effectLst/>
                <a:latin typeface="+mn-lt"/>
                <a:ea typeface="+mn-ea"/>
                <a:cs typeface="+mn-cs"/>
                <a:sym typeface="Wingdings" panose="05000000000000000000" pitchFamily="2" charset="2"/>
              </a:rPr>
              <a:t> </a:t>
            </a:r>
            <a:r>
              <a:rPr lang="hr-HR" sz="1200" kern="1200" smtClean="0">
                <a:solidFill>
                  <a:schemeClr val="tx1"/>
                </a:solidFill>
                <a:effectLst/>
                <a:latin typeface="+mn-lt"/>
                <a:ea typeface="+mn-ea"/>
                <a:cs typeface="+mn-cs"/>
              </a:rPr>
              <a:t>Standardni izraz za jQuery unutar čijeg bloka se definiraju izrazi</a:t>
            </a:r>
          </a:p>
          <a:p>
            <a:endParaRPr lang="hr-HR" smtClean="0"/>
          </a:p>
          <a:p>
            <a:pPr marL="0" marR="0" indent="0" algn="l" defTabSz="914400" rtl="0" eaLnBrk="1" fontAlgn="auto" latinLnBrk="0" hangingPunct="1">
              <a:lnSpc>
                <a:spcPct val="100000"/>
              </a:lnSpc>
              <a:spcBef>
                <a:spcPts val="0"/>
              </a:spcBef>
              <a:spcAft>
                <a:spcPts val="0"/>
              </a:spcAft>
              <a:buClrTx/>
              <a:buSzTx/>
              <a:buFontTx/>
              <a:buNone/>
              <a:tabLst/>
              <a:defRPr/>
            </a:pPr>
            <a:r>
              <a:rPr lang="hr-HR" smtClean="0"/>
              <a:t>2) $(„#pozoviAJAX).click(function () { </a:t>
            </a:r>
            <a:r>
              <a:rPr lang="hr-HR" smtClean="0">
                <a:sym typeface="Wingdings" panose="05000000000000000000" pitchFamily="2" charset="2"/>
              </a:rPr>
              <a:t> </a:t>
            </a:r>
            <a:r>
              <a:rPr lang="hr-HR" sz="1200" kern="1200" smtClean="0">
                <a:solidFill>
                  <a:schemeClr val="tx1"/>
                </a:solidFill>
                <a:effectLst/>
                <a:latin typeface="+mn-lt"/>
                <a:ea typeface="+mn-ea"/>
                <a:cs typeface="+mn-cs"/>
              </a:rPr>
              <a:t>Definiranje funkcije koja će se izvršiti nakon klika na element s id-em pozoviAJAX</a:t>
            </a:r>
          </a:p>
          <a:p>
            <a:endParaRPr lang="hr-HR" baseline="0" smtClean="0"/>
          </a:p>
          <a:p>
            <a:r>
              <a:rPr lang="hr-HR" baseline="0" smtClean="0"/>
              <a:t>3) var parametri = ... </a:t>
            </a:r>
            <a:r>
              <a:rPr lang="hr-HR" baseline="0" smtClean="0">
                <a:sym typeface="Wingdings" panose="05000000000000000000" pitchFamily="2" charset="2"/>
              </a:rPr>
              <a:t> </a:t>
            </a:r>
            <a:r>
              <a:rPr lang="hr-HR" sz="1200" kern="1200" smtClean="0">
                <a:solidFill>
                  <a:schemeClr val="tx1"/>
                </a:solidFill>
                <a:effectLst/>
                <a:latin typeface="+mn-lt"/>
                <a:ea typeface="+mn-ea"/>
                <a:cs typeface="+mn-cs"/>
              </a:rPr>
              <a:t>Definiranje varijabla parametri koja za vrijednosti uzima vrijednost inputa koji imaju id “on” i “ona”</a:t>
            </a:r>
            <a:r>
              <a:rPr lang="hr-HR" baseline="0" smtClean="0"/>
              <a:t> </a:t>
            </a:r>
          </a:p>
          <a:p>
            <a:endParaRPr lang="hr-HR" baseline="0" smtClean="0"/>
          </a:p>
          <a:p>
            <a:r>
              <a:rPr lang="hr-HR" baseline="0" smtClean="0"/>
              <a:t>4) $.ajax ({ ... </a:t>
            </a:r>
          </a:p>
          <a:p>
            <a:r>
              <a:rPr lang="hr-HR" baseline="0" smtClean="0"/>
              <a:t>	</a:t>
            </a:r>
            <a:r>
              <a:rPr lang="hr-HR" baseline="0" smtClean="0">
                <a:sym typeface="Wingdings" panose="05000000000000000000" pitchFamily="2" charset="2"/>
              </a:rPr>
              <a:t> </a:t>
            </a:r>
            <a:r>
              <a:rPr lang="hr-HR" sz="1200" b="1" kern="1200" smtClean="0">
                <a:solidFill>
                  <a:schemeClr val="tx1"/>
                </a:solidFill>
                <a:effectLst/>
                <a:latin typeface="+mn-lt"/>
                <a:ea typeface="+mn-ea"/>
                <a:cs typeface="+mn-cs"/>
              </a:rPr>
              <a:t>TYPE </a:t>
            </a:r>
            <a:r>
              <a:rPr lang="hr-HR" sz="1200" kern="1200" smtClean="0">
                <a:solidFill>
                  <a:schemeClr val="tx1"/>
                </a:solidFill>
                <a:effectLst/>
                <a:latin typeface="+mn-lt"/>
                <a:ea typeface="+mn-ea"/>
                <a:cs typeface="+mn-cs"/>
              </a:rPr>
              <a:t>služi za definiranje načina slanja podataka. Ukoliko smo stavili da bude POST, u php-u ćemo koristiti $_POST da bi pokupili te podatke. Da smo stavili GET, koristili bi $_GET</a:t>
            </a:r>
          </a:p>
          <a:p>
            <a:r>
              <a:rPr lang="hr-HR" sz="1200" b="1" kern="1200" smtClean="0">
                <a:solidFill>
                  <a:schemeClr val="tx1"/>
                </a:solidFill>
                <a:effectLst/>
                <a:latin typeface="+mn-lt"/>
                <a:ea typeface="+mn-ea"/>
                <a:cs typeface="+mn-cs"/>
                <a:sym typeface="Wingdings" panose="05000000000000000000" pitchFamily="2" charset="2"/>
              </a:rPr>
              <a:t>	</a:t>
            </a:r>
            <a:r>
              <a:rPr lang="hr-HR" sz="1200" b="1" kern="1200" smtClean="0">
                <a:solidFill>
                  <a:schemeClr val="tx1"/>
                </a:solidFill>
                <a:effectLst/>
                <a:latin typeface="+mn-lt"/>
                <a:ea typeface="+mn-ea"/>
                <a:cs typeface="+mn-cs"/>
              </a:rPr>
              <a:t>URL </a:t>
            </a:r>
            <a:r>
              <a:rPr lang="hr-HR" sz="1200" kern="1200" smtClean="0">
                <a:solidFill>
                  <a:schemeClr val="tx1"/>
                </a:solidFill>
                <a:effectLst/>
                <a:latin typeface="+mn-lt"/>
                <a:ea typeface="+mn-ea"/>
                <a:cs typeface="+mn-cs"/>
              </a:rPr>
              <a:t>je putanja do PHP dokumenta koji izvršava akciju.</a:t>
            </a:r>
          </a:p>
          <a:p>
            <a:r>
              <a:rPr lang="hr-HR" sz="1200" b="1" kern="1200" smtClean="0">
                <a:solidFill>
                  <a:schemeClr val="tx1"/>
                </a:solidFill>
                <a:effectLst/>
                <a:latin typeface="+mn-lt"/>
                <a:ea typeface="+mn-ea"/>
                <a:cs typeface="+mn-cs"/>
                <a:sym typeface="Wingdings" panose="05000000000000000000" pitchFamily="2" charset="2"/>
              </a:rPr>
              <a:t>	</a:t>
            </a:r>
            <a:r>
              <a:rPr lang="hr-HR" sz="1200" b="1" kern="1200" smtClean="0">
                <a:solidFill>
                  <a:schemeClr val="tx1"/>
                </a:solidFill>
                <a:effectLst/>
                <a:latin typeface="+mn-lt"/>
                <a:ea typeface="+mn-ea"/>
                <a:cs typeface="+mn-cs"/>
              </a:rPr>
              <a:t>DATA</a:t>
            </a:r>
            <a:r>
              <a:rPr lang="hr-HR" sz="1200" kern="1200" smtClean="0">
                <a:solidFill>
                  <a:schemeClr val="tx1"/>
                </a:solidFill>
                <a:effectLst/>
                <a:latin typeface="+mn-lt"/>
                <a:ea typeface="+mn-ea"/>
                <a:cs typeface="+mn-cs"/>
              </a:rPr>
              <a:t> služi za slanje podataka</a:t>
            </a:r>
          </a:p>
          <a:p>
            <a:r>
              <a:rPr lang="hr-HR" sz="1200" b="1" kern="1200" smtClean="0">
                <a:solidFill>
                  <a:schemeClr val="tx1"/>
                </a:solidFill>
                <a:effectLst/>
                <a:latin typeface="+mn-lt"/>
                <a:ea typeface="+mn-ea"/>
                <a:cs typeface="+mn-cs"/>
                <a:sym typeface="Wingdings" panose="05000000000000000000" pitchFamily="2" charset="2"/>
              </a:rPr>
              <a:t>	</a:t>
            </a:r>
            <a:r>
              <a:rPr lang="hr-HR" sz="1200" b="1" kern="1200" smtClean="0">
                <a:solidFill>
                  <a:schemeClr val="tx1"/>
                </a:solidFill>
                <a:effectLst/>
                <a:latin typeface="+mn-lt"/>
                <a:ea typeface="+mn-ea"/>
                <a:cs typeface="+mn-cs"/>
              </a:rPr>
              <a:t>SUCCESS</a:t>
            </a:r>
            <a:r>
              <a:rPr lang="hr-HR" sz="1200" kern="1200" smtClean="0">
                <a:solidFill>
                  <a:schemeClr val="tx1"/>
                </a:solidFill>
                <a:effectLst/>
                <a:latin typeface="+mn-lt"/>
                <a:ea typeface="+mn-ea"/>
                <a:cs typeface="+mn-cs"/>
              </a:rPr>
              <a:t> definira funkciju koja će se izvršiti nakon što je izvršen AJAX</a:t>
            </a:r>
          </a:p>
          <a:p>
            <a:endParaRPr lang="hr-HR" baseline="0" smtClean="0"/>
          </a:p>
          <a:p>
            <a:pPr marL="0" marR="0" indent="0" algn="l" defTabSz="914400" rtl="0" eaLnBrk="1" fontAlgn="auto" latinLnBrk="0" hangingPunct="1">
              <a:lnSpc>
                <a:spcPct val="100000"/>
              </a:lnSpc>
              <a:spcBef>
                <a:spcPts val="0"/>
              </a:spcBef>
              <a:spcAft>
                <a:spcPts val="0"/>
              </a:spcAft>
              <a:buClrTx/>
              <a:buSzTx/>
              <a:buFontTx/>
              <a:buNone/>
              <a:tabLst/>
              <a:defRPr/>
            </a:pPr>
            <a:r>
              <a:rPr lang="hr-HR" baseline="0" smtClean="0"/>
              <a:t>5) var rez = JSON.parse ... </a:t>
            </a:r>
            <a:r>
              <a:rPr lang="hr-HR" baseline="0" smtClean="0">
                <a:sym typeface="Wingdings" panose="05000000000000000000" pitchFamily="2" charset="2"/>
              </a:rPr>
              <a:t> </a:t>
            </a:r>
            <a:r>
              <a:rPr lang="hr-HR" sz="1200" kern="1200" smtClean="0">
                <a:solidFill>
                  <a:schemeClr val="tx1"/>
                </a:solidFill>
                <a:effectLst/>
                <a:latin typeface="+mn-lt"/>
                <a:ea typeface="+mn-ea"/>
                <a:cs typeface="+mn-cs"/>
              </a:rPr>
              <a:t>Definiramo varijablu pomoću koje će se prikazati rezultat izračuna unutar elementa koji ima id 'rezultat ljubavi'</a:t>
            </a:r>
          </a:p>
          <a:p>
            <a:endParaRPr lang="hr-HR" baseline="0" smtClean="0"/>
          </a:p>
        </p:txBody>
      </p:sp>
      <p:sp>
        <p:nvSpPr>
          <p:cNvPr id="4" name="Slide Number Placeholder 3"/>
          <p:cNvSpPr>
            <a:spLocks noGrp="1"/>
          </p:cNvSpPr>
          <p:nvPr>
            <p:ph type="sldNum" sz="quarter" idx="10"/>
          </p:nvPr>
        </p:nvSpPr>
        <p:spPr/>
        <p:txBody>
          <a:bodyPr/>
          <a:lstStyle/>
          <a:p>
            <a:fld id="{0CB3ACC6-1879-4196-8D89-DBA9459AFE25}" type="slidenum">
              <a:rPr lang="hr-HR" smtClean="0"/>
              <a:t>7</a:t>
            </a:fld>
            <a:endParaRPr lang="hr-HR"/>
          </a:p>
        </p:txBody>
      </p:sp>
    </p:spTree>
    <p:extLst>
      <p:ext uri="{BB962C8B-B14F-4D97-AF65-F5344CB8AC3E}">
        <p14:creationId xmlns:p14="http://schemas.microsoft.com/office/powerpoint/2010/main" val="1916110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Za kraj pozatvaramo elemente &lt;body&gt; i &lt;/html&gt; ukoliko već nismo. I to je to! Naš HTML dokument je gotov i ovako izgleda u pregledniku.</a:t>
            </a:r>
          </a:p>
          <a:p>
            <a:endParaRPr lang="hr-HR" smtClean="0"/>
          </a:p>
          <a:p>
            <a:r>
              <a:rPr lang="hr-HR" sz="1200" kern="1200" smtClean="0">
                <a:solidFill>
                  <a:schemeClr val="tx1"/>
                </a:solidFill>
                <a:effectLst/>
                <a:latin typeface="+mn-lt"/>
                <a:ea typeface="+mn-ea"/>
                <a:cs typeface="+mn-cs"/>
              </a:rPr>
              <a:t>Slijedi kodiranje u PHP-u. </a:t>
            </a:r>
            <a:endParaRPr lang="hr-HR"/>
          </a:p>
        </p:txBody>
      </p:sp>
      <p:sp>
        <p:nvSpPr>
          <p:cNvPr id="4" name="Slide Number Placeholder 3"/>
          <p:cNvSpPr>
            <a:spLocks noGrp="1"/>
          </p:cNvSpPr>
          <p:nvPr>
            <p:ph type="sldNum" sz="quarter" idx="10"/>
          </p:nvPr>
        </p:nvSpPr>
        <p:spPr/>
        <p:txBody>
          <a:bodyPr/>
          <a:lstStyle/>
          <a:p>
            <a:fld id="{0CB3ACC6-1879-4196-8D89-DBA9459AFE25}" type="slidenum">
              <a:rPr lang="hr-HR" smtClean="0"/>
              <a:t>8</a:t>
            </a:fld>
            <a:endParaRPr lang="hr-HR"/>
          </a:p>
        </p:txBody>
      </p:sp>
    </p:spTree>
    <p:extLst>
      <p:ext uri="{BB962C8B-B14F-4D97-AF65-F5344CB8AC3E}">
        <p14:creationId xmlns:p14="http://schemas.microsoft.com/office/powerpoint/2010/main" val="674277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U drugom dijelu započinjemo s izradom novog dokumenta, ovaj puta će to biti PHP dokument koji ćemo nazvati </a:t>
            </a:r>
            <a:r>
              <a:rPr lang="hr-HR" sz="1200" i="1" kern="1200" smtClean="0">
                <a:solidFill>
                  <a:schemeClr val="tx1"/>
                </a:solidFill>
                <a:effectLst/>
                <a:latin typeface="+mn-lt"/>
                <a:ea typeface="+mn-ea"/>
                <a:cs typeface="+mn-cs"/>
              </a:rPr>
              <a:t>ljubavAPI.php. </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i="1"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PHP izvorno podržava pretvaranje podataka u JSON format iz PHP varijable i obrnuto pomoću proširenja json. Mi ćemo u ovom primjeru znakovni niz koji sadrži JSON podatke pretvoriti u PHP varijablu pomoću funkcije json_decode():.</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 Za početak ćemo napisati početnu oznaku php dokumenta i zatim dekodirati varijablu $parametri pomoću JSONA-a. </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Sljedeći korak je kreiranje funkcije 'ljubav' koja uzima dva parametra $ime1 i $ime2. Unutar nje stvaramo novu varijablu $sveSkupa koja ima vrijednosti $ime1 i $ime2. Također, stvaramo i novu varijablu $nizBrojeva, ona će za sada ostati prazna, ali kasnije u nju dolaze podaci. </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hr-HR" sz="1200" kern="1200" smtClean="0">
                <a:solidFill>
                  <a:schemeClr val="tx1"/>
                </a:solidFill>
                <a:effectLst/>
                <a:latin typeface="+mn-lt"/>
                <a:ea typeface="+mn-ea"/>
                <a:cs typeface="+mn-cs"/>
              </a:rPr>
              <a:t>Ispod toga, dodajemo for petlju, ona uspoređuje znakove te radi sve dok ne prođe sve znakove iz varijable $sveSkupa.</a:t>
            </a:r>
            <a:r>
              <a:rPr lang="hr-HR" sz="1200" kern="1200" baseline="0" smtClean="0">
                <a:solidFill>
                  <a:schemeClr val="tx1"/>
                </a:solidFill>
                <a:effectLst/>
                <a:latin typeface="+mn-lt"/>
                <a:ea typeface="+mn-ea"/>
                <a:cs typeface="+mn-cs"/>
              </a:rPr>
              <a:t> </a:t>
            </a:r>
            <a:r>
              <a:rPr lang="hr-HR" sz="1200" kern="1200" smtClean="0">
                <a:solidFill>
                  <a:schemeClr val="tx1"/>
                </a:solidFill>
                <a:effectLst/>
                <a:latin typeface="+mn-lt"/>
                <a:ea typeface="+mn-ea"/>
                <a:cs typeface="+mn-cs"/>
              </a:rPr>
              <a:t>Vrijednosti koje petlja izračuna se povećavaju za jedan te se nalaze u varijabli $ukupno koja će na kraju objaviti vrijednost arraya $nizBrojeva kojeg smo u prošlom primjeru ostavili praznim. Prikazani dio koda kaže kako je $izracun prazni array kojemu će se kasnije dodati vrijednost.</a:t>
            </a: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hr-HR" sz="1200" kern="1200" smtClean="0">
              <a:solidFill>
                <a:schemeClr val="tx1"/>
              </a:solidFill>
              <a:effectLst/>
              <a:latin typeface="+mn-lt"/>
              <a:ea typeface="+mn-ea"/>
              <a:cs typeface="+mn-cs"/>
            </a:endParaRPr>
          </a:p>
          <a:p>
            <a:endParaRPr lang="hr-HR"/>
          </a:p>
        </p:txBody>
      </p:sp>
      <p:sp>
        <p:nvSpPr>
          <p:cNvPr id="4" name="Slide Number Placeholder 3"/>
          <p:cNvSpPr>
            <a:spLocks noGrp="1"/>
          </p:cNvSpPr>
          <p:nvPr>
            <p:ph type="sldNum" sz="quarter" idx="10"/>
          </p:nvPr>
        </p:nvSpPr>
        <p:spPr/>
        <p:txBody>
          <a:bodyPr/>
          <a:lstStyle/>
          <a:p>
            <a:fld id="{0CB3ACC6-1879-4196-8D89-DBA9459AFE25}" type="slidenum">
              <a:rPr lang="hr-HR" smtClean="0"/>
              <a:t>9</a:t>
            </a:fld>
            <a:endParaRPr lang="hr-HR"/>
          </a:p>
        </p:txBody>
      </p:sp>
    </p:spTree>
    <p:extLst>
      <p:ext uri="{BB962C8B-B14F-4D97-AF65-F5344CB8AC3E}">
        <p14:creationId xmlns:p14="http://schemas.microsoft.com/office/powerpoint/2010/main" val="608325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mtClean="0"/>
              <a:t>Nakon toga, dodajemo </a:t>
            </a:r>
            <a:r>
              <a:rPr lang="hr-HR" i="1" smtClean="0"/>
              <a:t>do </a:t>
            </a:r>
            <a:r>
              <a:rPr lang="hr-HR" i="0" smtClean="0"/>
              <a:t>petlju u kojoj se uz</a:t>
            </a:r>
            <a:r>
              <a:rPr lang="hr-HR" i="0" baseline="0" smtClean="0"/>
              <a:t> </a:t>
            </a:r>
            <a:r>
              <a:rPr lang="hr-HR" sz="1200" kern="1200" smtClean="0">
                <a:solidFill>
                  <a:schemeClr val="tx1"/>
                </a:solidFill>
                <a:effectLst/>
                <a:latin typeface="+mn-lt"/>
                <a:ea typeface="+mn-ea"/>
                <a:cs typeface="+mn-cs"/>
              </a:rPr>
              <a:t>postavljene uvjete izvodi izračun na temelju broja znakova (count) i uvjeta koje smo postavili sve dok je zbroj znakova ili elemenata u arrayu veći od dva. </a:t>
            </a:r>
            <a:endParaRPr lang="hr-HR"/>
          </a:p>
        </p:txBody>
      </p:sp>
      <p:sp>
        <p:nvSpPr>
          <p:cNvPr id="4" name="Slide Number Placeholder 3"/>
          <p:cNvSpPr>
            <a:spLocks noGrp="1"/>
          </p:cNvSpPr>
          <p:nvPr>
            <p:ph type="sldNum" sz="quarter" idx="10"/>
          </p:nvPr>
        </p:nvSpPr>
        <p:spPr/>
        <p:txBody>
          <a:bodyPr/>
          <a:lstStyle/>
          <a:p>
            <a:fld id="{0CB3ACC6-1879-4196-8D89-DBA9459AFE25}" type="slidenum">
              <a:rPr lang="hr-HR" smtClean="0"/>
              <a:t>10</a:t>
            </a:fld>
            <a:endParaRPr lang="hr-HR"/>
          </a:p>
        </p:txBody>
      </p:sp>
    </p:spTree>
    <p:extLst>
      <p:ext uri="{BB962C8B-B14F-4D97-AF65-F5344CB8AC3E}">
        <p14:creationId xmlns:p14="http://schemas.microsoft.com/office/powerpoint/2010/main" val="314732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3232230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1563486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477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775082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5951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1522931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4143576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382967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313025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77D702-17F8-4BDF-B32D-5ABBB2A553FC}" type="datetimeFigureOut">
              <a:rPr lang="en-GB" smtClean="0"/>
              <a:t>08/08/2016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161992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77D702-17F8-4BDF-B32D-5ABBB2A553FC}" type="datetimeFigureOut">
              <a:rPr lang="en-GB" smtClean="0"/>
              <a:t>08/08/2016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3403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77D702-17F8-4BDF-B32D-5ABBB2A553FC}" type="datetimeFigureOut">
              <a:rPr lang="en-GB" smtClean="0"/>
              <a:t>08/08/2016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245783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77D702-17F8-4BDF-B32D-5ABBB2A553FC}" type="datetimeFigureOut">
              <a:rPr lang="en-GB" smtClean="0"/>
              <a:t>08/08/2016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71536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7D702-17F8-4BDF-B32D-5ABBB2A553FC}" type="datetimeFigureOut">
              <a:rPr lang="en-GB" smtClean="0"/>
              <a:t>08/08/2016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057795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77D702-17F8-4BDF-B32D-5ABBB2A553FC}" type="datetimeFigureOut">
              <a:rPr lang="en-GB" smtClean="0"/>
              <a:t>08/08/2016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525308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077D702-17F8-4BDF-B32D-5ABBB2A553FC}" type="datetimeFigureOut">
              <a:rPr lang="en-GB" smtClean="0"/>
              <a:t>08/08/2016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BF13E1-B7B1-4D8D-96FB-0076A4865071}" type="slidenum">
              <a:rPr lang="en-GB" smtClean="0"/>
              <a:t>‹#›</a:t>
            </a:fld>
            <a:endParaRPr lang="en-GB"/>
          </a:p>
        </p:txBody>
      </p:sp>
    </p:spTree>
    <p:extLst>
      <p:ext uri="{BB962C8B-B14F-4D97-AF65-F5344CB8AC3E}">
        <p14:creationId xmlns:p14="http://schemas.microsoft.com/office/powerpoint/2010/main" val="285014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77D702-17F8-4BDF-B32D-5ABBB2A553FC}" type="datetimeFigureOut">
              <a:rPr lang="en-GB" smtClean="0"/>
              <a:t>08/08/2016</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DBF13E1-B7B1-4D8D-96FB-0076A4865071}" type="slidenum">
              <a:rPr lang="en-GB" smtClean="0"/>
              <a:t>‹#›</a:t>
            </a:fld>
            <a:endParaRPr lang="en-GB"/>
          </a:p>
        </p:txBody>
      </p:sp>
    </p:spTree>
    <p:extLst>
      <p:ext uri="{BB962C8B-B14F-4D97-AF65-F5344CB8AC3E}">
        <p14:creationId xmlns:p14="http://schemas.microsoft.com/office/powerpoint/2010/main" val="218207994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1000"/>
            <a:lum/>
          </a:blip>
          <a:srcRect/>
          <a:stretch>
            <a:fillRect t="-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sz="3600" smtClean="0"/>
              <a:t>Izrada PHP API</a:t>
            </a:r>
            <a:endParaRPr lang="en-GB" sz="3600" dirty="0"/>
          </a:p>
        </p:txBody>
      </p:sp>
      <p:sp>
        <p:nvSpPr>
          <p:cNvPr id="3" name="Subtitle 2"/>
          <p:cNvSpPr>
            <a:spLocks noGrp="1"/>
          </p:cNvSpPr>
          <p:nvPr>
            <p:ph type="subTitle" idx="1"/>
          </p:nvPr>
        </p:nvSpPr>
        <p:spPr/>
        <p:txBody>
          <a:bodyPr>
            <a:noAutofit/>
          </a:bodyPr>
          <a:lstStyle/>
          <a:p>
            <a:pPr algn="r"/>
            <a:endParaRPr lang="en-GB" dirty="0">
              <a:solidFill>
                <a:schemeClr val="tx1"/>
              </a:solidFill>
            </a:endParaRPr>
          </a:p>
        </p:txBody>
      </p:sp>
    </p:spTree>
    <p:extLst>
      <p:ext uri="{BB962C8B-B14F-4D97-AF65-F5344CB8AC3E}">
        <p14:creationId xmlns:p14="http://schemas.microsoft.com/office/powerpoint/2010/main" val="2222813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Izrada ljubavnog kalkulatora</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lstStyle/>
          <a:p>
            <a:endParaRPr lang="en-GB"/>
          </a:p>
        </p:txBody>
      </p:sp>
      <p:pic>
        <p:nvPicPr>
          <p:cNvPr id="6" name="Slika 16"/>
          <p:cNvPicPr/>
          <p:nvPr/>
        </p:nvPicPr>
        <p:blipFill>
          <a:blip r:embed="rId5">
            <a:extLst>
              <a:ext uri="{28A0092B-C50C-407E-A947-70E740481C1C}">
                <a14:useLocalDpi xmlns:a14="http://schemas.microsoft.com/office/drawing/2010/main" val="0"/>
              </a:ext>
            </a:extLst>
          </a:blip>
          <a:stretch>
            <a:fillRect/>
          </a:stretch>
        </p:blipFill>
        <p:spPr>
          <a:xfrm>
            <a:off x="868680" y="1737360"/>
            <a:ext cx="8220456" cy="3886200"/>
          </a:xfrm>
          <a:prstGeom prst="rect">
            <a:avLst/>
          </a:prstGeom>
        </p:spPr>
      </p:pic>
      <p:sp>
        <p:nvSpPr>
          <p:cNvPr id="7" name="TextBox 6"/>
          <p:cNvSpPr txBox="1"/>
          <p:nvPr/>
        </p:nvSpPr>
        <p:spPr>
          <a:xfrm>
            <a:off x="3530633" y="5678572"/>
            <a:ext cx="2890070" cy="307777"/>
          </a:xfrm>
          <a:prstGeom prst="rect">
            <a:avLst/>
          </a:prstGeom>
          <a:noFill/>
        </p:spPr>
        <p:txBody>
          <a:bodyPr wrap="square" rtlCol="0">
            <a:spAutoFit/>
          </a:bodyPr>
          <a:lstStyle/>
          <a:p>
            <a:pPr algn="ctr"/>
            <a:r>
              <a:rPr lang="hr-HR" sz="1400" smtClean="0">
                <a:solidFill>
                  <a:schemeClr val="tx2">
                    <a:lumMod val="60000"/>
                    <a:lumOff val="40000"/>
                  </a:schemeClr>
                </a:solidFill>
              </a:rPr>
              <a:t>Prikaz </a:t>
            </a:r>
            <a:r>
              <a:rPr lang="hr-HR" sz="1400" i="1" smtClean="0">
                <a:solidFill>
                  <a:schemeClr val="tx2">
                    <a:lumMod val="60000"/>
                    <a:lumOff val="40000"/>
                  </a:schemeClr>
                </a:solidFill>
              </a:rPr>
              <a:t>do </a:t>
            </a:r>
            <a:r>
              <a:rPr lang="hr-HR" sz="1400" smtClean="0">
                <a:solidFill>
                  <a:schemeClr val="tx2">
                    <a:lumMod val="60000"/>
                    <a:lumOff val="40000"/>
                  </a:schemeClr>
                </a:solidFill>
              </a:rPr>
              <a:t>petlje</a:t>
            </a:r>
            <a:endParaRPr lang="hr-HR" sz="1400">
              <a:solidFill>
                <a:schemeClr val="tx2">
                  <a:lumMod val="60000"/>
                  <a:lumOff val="40000"/>
                </a:schemeClr>
              </a:solidFill>
            </a:endParaRPr>
          </a:p>
        </p:txBody>
      </p:sp>
    </p:spTree>
    <p:extLst>
      <p:ext uri="{BB962C8B-B14F-4D97-AF65-F5344CB8AC3E}">
        <p14:creationId xmlns:p14="http://schemas.microsoft.com/office/powerpoint/2010/main" val="3453410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Izrada ljubavnog kalkulatora</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Slika 17"/>
          <p:cNvPicPr/>
          <p:nvPr/>
        </p:nvPicPr>
        <p:blipFill>
          <a:blip r:embed="rId5">
            <a:extLst>
              <a:ext uri="{28A0092B-C50C-407E-A947-70E740481C1C}">
                <a14:useLocalDpi xmlns:a14="http://schemas.microsoft.com/office/drawing/2010/main" val="0"/>
              </a:ext>
            </a:extLst>
          </a:blip>
          <a:stretch>
            <a:fillRect/>
          </a:stretch>
        </p:blipFill>
        <p:spPr>
          <a:xfrm>
            <a:off x="3700581" y="2958874"/>
            <a:ext cx="3047547" cy="771298"/>
          </a:xfrm>
          <a:prstGeom prst="rect">
            <a:avLst/>
          </a:prstGeom>
        </p:spPr>
      </p:pic>
      <p:sp>
        <p:nvSpPr>
          <p:cNvPr id="7" name="TextBox 6"/>
          <p:cNvSpPr txBox="1"/>
          <p:nvPr/>
        </p:nvSpPr>
        <p:spPr>
          <a:xfrm>
            <a:off x="3530633" y="3972590"/>
            <a:ext cx="2890070" cy="307777"/>
          </a:xfrm>
          <a:prstGeom prst="rect">
            <a:avLst/>
          </a:prstGeom>
          <a:noFill/>
        </p:spPr>
        <p:txBody>
          <a:bodyPr wrap="square" rtlCol="0">
            <a:spAutoFit/>
          </a:bodyPr>
          <a:lstStyle/>
          <a:p>
            <a:pPr algn="ctr"/>
            <a:r>
              <a:rPr lang="hr-HR" sz="1400" smtClean="0">
                <a:solidFill>
                  <a:schemeClr val="tx2">
                    <a:lumMod val="60000"/>
                    <a:lumOff val="40000"/>
                  </a:schemeClr>
                </a:solidFill>
              </a:rPr>
              <a:t>Izjednačavanje</a:t>
            </a:r>
            <a:endParaRPr lang="hr-HR" sz="1400">
              <a:solidFill>
                <a:schemeClr val="tx2">
                  <a:lumMod val="60000"/>
                  <a:lumOff val="40000"/>
                </a:schemeClr>
              </a:solidFill>
            </a:endParaRPr>
          </a:p>
        </p:txBody>
      </p:sp>
    </p:spTree>
    <p:extLst>
      <p:ext uri="{BB962C8B-B14F-4D97-AF65-F5344CB8AC3E}">
        <p14:creationId xmlns:p14="http://schemas.microsoft.com/office/powerpoint/2010/main" val="3676451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Izrada ljubavnog kalkulatora</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Slika 18"/>
          <p:cNvPicPr>
            <a:picLocks noGrp="1"/>
          </p:cNvPicPr>
          <p:nvPr>
            <p:ph idx="1"/>
          </p:nvPr>
        </p:nvPicPr>
        <p:blipFill>
          <a:blip r:embed="rId5">
            <a:extLst>
              <a:ext uri="{28A0092B-C50C-407E-A947-70E740481C1C}">
                <a14:useLocalDpi xmlns:a14="http://schemas.microsoft.com/office/drawing/2010/main" val="0"/>
              </a:ext>
            </a:extLst>
          </a:blip>
          <a:stretch>
            <a:fillRect/>
          </a:stretch>
        </p:blipFill>
        <p:spPr>
          <a:xfrm>
            <a:off x="868680" y="1737360"/>
            <a:ext cx="8220456" cy="3886200"/>
          </a:xfrm>
          <a:prstGeom prst="rect">
            <a:avLst/>
          </a:prstGeom>
        </p:spPr>
      </p:pic>
      <p:sp>
        <p:nvSpPr>
          <p:cNvPr id="7" name="TextBox 6"/>
          <p:cNvSpPr txBox="1"/>
          <p:nvPr/>
        </p:nvSpPr>
        <p:spPr>
          <a:xfrm>
            <a:off x="3530633" y="5524683"/>
            <a:ext cx="2890070" cy="307777"/>
          </a:xfrm>
          <a:prstGeom prst="rect">
            <a:avLst/>
          </a:prstGeom>
          <a:noFill/>
        </p:spPr>
        <p:txBody>
          <a:bodyPr wrap="square" rtlCol="0">
            <a:spAutoFit/>
          </a:bodyPr>
          <a:lstStyle/>
          <a:p>
            <a:pPr algn="ctr"/>
            <a:r>
              <a:rPr lang="hr-HR" sz="1400" smtClean="0">
                <a:solidFill>
                  <a:schemeClr val="tx2">
                    <a:lumMod val="60000"/>
                    <a:lumOff val="40000"/>
                  </a:schemeClr>
                </a:solidFill>
              </a:rPr>
              <a:t>Petlja s dva slučaja</a:t>
            </a:r>
            <a:endParaRPr lang="hr-HR" sz="1400">
              <a:solidFill>
                <a:schemeClr val="tx2">
                  <a:lumMod val="60000"/>
                  <a:lumOff val="40000"/>
                </a:schemeClr>
              </a:solidFill>
            </a:endParaRPr>
          </a:p>
        </p:txBody>
      </p:sp>
    </p:spTree>
    <p:extLst>
      <p:ext uri="{BB962C8B-B14F-4D97-AF65-F5344CB8AC3E}">
        <p14:creationId xmlns:p14="http://schemas.microsoft.com/office/powerpoint/2010/main" val="304027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Izrada ljubavnog kalkulatora</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Slika 19"/>
          <p:cNvPicPr/>
          <p:nvPr/>
        </p:nvPicPr>
        <p:blipFill>
          <a:blip r:embed="rId5">
            <a:extLst>
              <a:ext uri="{28A0092B-C50C-407E-A947-70E740481C1C}">
                <a14:useLocalDpi xmlns:a14="http://schemas.microsoft.com/office/drawing/2010/main" val="0"/>
              </a:ext>
            </a:extLst>
          </a:blip>
          <a:stretch>
            <a:fillRect/>
          </a:stretch>
        </p:blipFill>
        <p:spPr>
          <a:xfrm>
            <a:off x="2621994" y="3048000"/>
            <a:ext cx="4707719" cy="333828"/>
          </a:xfrm>
          <a:prstGeom prst="rect">
            <a:avLst/>
          </a:prstGeom>
        </p:spPr>
      </p:pic>
      <p:sp>
        <p:nvSpPr>
          <p:cNvPr id="7" name="TextBox 6"/>
          <p:cNvSpPr txBox="1"/>
          <p:nvPr/>
        </p:nvSpPr>
        <p:spPr>
          <a:xfrm>
            <a:off x="3530633" y="3697492"/>
            <a:ext cx="2890070" cy="307777"/>
          </a:xfrm>
          <a:prstGeom prst="rect">
            <a:avLst/>
          </a:prstGeom>
          <a:noFill/>
        </p:spPr>
        <p:txBody>
          <a:bodyPr wrap="square" rtlCol="0">
            <a:spAutoFit/>
          </a:bodyPr>
          <a:lstStyle/>
          <a:p>
            <a:pPr algn="ctr"/>
            <a:r>
              <a:rPr lang="hr-HR" sz="1400" smtClean="0">
                <a:solidFill>
                  <a:schemeClr val="tx2">
                    <a:lumMod val="60000"/>
                    <a:lumOff val="40000"/>
                  </a:schemeClr>
                </a:solidFill>
              </a:rPr>
              <a:t>Kraj dokumenta </a:t>
            </a:r>
            <a:r>
              <a:rPr lang="hr-HR" sz="1400" i="1" smtClean="0">
                <a:solidFill>
                  <a:schemeClr val="tx2">
                    <a:lumMod val="60000"/>
                    <a:lumOff val="40000"/>
                  </a:schemeClr>
                </a:solidFill>
              </a:rPr>
              <a:t>ljubavAPI.php</a:t>
            </a:r>
            <a:endParaRPr lang="hr-HR" sz="1400">
              <a:solidFill>
                <a:schemeClr val="tx2">
                  <a:lumMod val="60000"/>
                  <a:lumOff val="40000"/>
                </a:schemeClr>
              </a:solidFill>
            </a:endParaRPr>
          </a:p>
        </p:txBody>
      </p:sp>
    </p:spTree>
    <p:extLst>
      <p:ext uri="{BB962C8B-B14F-4D97-AF65-F5344CB8AC3E}">
        <p14:creationId xmlns:p14="http://schemas.microsoft.com/office/powerpoint/2010/main" val="2774348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Izrada ljubavnog kalkulatora</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image11.png"/>
          <p:cNvPicPr>
            <a:picLocks noGrp="1"/>
          </p:cNvPicPr>
          <p:nvPr>
            <p:ph idx="1"/>
          </p:nvPr>
        </p:nvPicPr>
        <p:blipFill>
          <a:blip r:embed="rId5">
            <a:extLst>
              <a:ext uri="{28A0092B-C50C-407E-A947-70E740481C1C}">
                <a14:useLocalDpi xmlns:a14="http://schemas.microsoft.com/office/drawing/2010/main" val="0"/>
              </a:ext>
            </a:extLst>
          </a:blip>
          <a:stretch>
            <a:fillRect/>
          </a:stretch>
        </p:blipFill>
        <p:spPr>
          <a:xfrm>
            <a:off x="2732217" y="1661400"/>
            <a:ext cx="4486901" cy="1247949"/>
          </a:xfrm>
          <a:prstGeom prst="rect">
            <a:avLst/>
          </a:prstGeom>
          <a:ln/>
        </p:spPr>
      </p:pic>
      <p:pic>
        <p:nvPicPr>
          <p:cNvPr id="7" name="image12.png"/>
          <p:cNvPicPr/>
          <p:nvPr/>
        </p:nvPicPr>
        <p:blipFill rotWithShape="1">
          <a:blip r:embed="rId6">
            <a:extLst>
              <a:ext uri="{28A0092B-C50C-407E-A947-70E740481C1C}">
                <a14:useLocalDpi xmlns:a14="http://schemas.microsoft.com/office/drawing/2010/main" val="0"/>
              </a:ext>
            </a:extLst>
          </a:blip>
          <a:srcRect r="21212"/>
          <a:stretch/>
        </p:blipFill>
        <p:spPr bwMode="auto">
          <a:xfrm>
            <a:off x="2732217" y="3322830"/>
            <a:ext cx="3857625" cy="1152525"/>
          </a:xfrm>
          <a:prstGeom prst="rect">
            <a:avLst/>
          </a:prstGeom>
          <a:ln>
            <a:noFill/>
          </a:ln>
          <a:extLst>
            <a:ext uri="{53640926-AAD7-44D8-BBD7-CCE9431645EC}">
              <a14:shadowObscured xmlns:a14="http://schemas.microsoft.com/office/drawing/2010/main"/>
            </a:ext>
          </a:extLst>
        </p:spPr>
      </p:pic>
      <p:pic>
        <p:nvPicPr>
          <p:cNvPr id="8" name="image08.png"/>
          <p:cNvPicPr/>
          <p:nvPr/>
        </p:nvPicPr>
        <p:blipFill>
          <a:blip r:embed="rId7">
            <a:extLst>
              <a:ext uri="{28A0092B-C50C-407E-A947-70E740481C1C}">
                <a14:useLocalDpi xmlns:a14="http://schemas.microsoft.com/office/drawing/2010/main" val="0"/>
              </a:ext>
            </a:extLst>
          </a:blip>
          <a:stretch>
            <a:fillRect/>
          </a:stretch>
        </p:blipFill>
        <p:spPr>
          <a:xfrm>
            <a:off x="2784917" y="4677333"/>
            <a:ext cx="4381500" cy="1162050"/>
          </a:xfrm>
          <a:prstGeom prst="rect">
            <a:avLst/>
          </a:prstGeom>
          <a:ln/>
        </p:spPr>
      </p:pic>
      <p:sp>
        <p:nvSpPr>
          <p:cNvPr id="9" name="Rectangle 8"/>
          <p:cNvSpPr/>
          <p:nvPr/>
        </p:nvSpPr>
        <p:spPr>
          <a:xfrm>
            <a:off x="7561942" y="1661400"/>
            <a:ext cx="2264229" cy="90762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hr-HR" smtClean="0"/>
              <a:t>Ljubavni kalkulator</a:t>
            </a:r>
            <a:endParaRPr lang="hr-HR"/>
          </a:p>
        </p:txBody>
      </p:sp>
      <p:sp>
        <p:nvSpPr>
          <p:cNvPr id="10" name="Rectangle 9"/>
          <p:cNvSpPr/>
          <p:nvPr/>
        </p:nvSpPr>
        <p:spPr>
          <a:xfrm>
            <a:off x="54806" y="3392315"/>
            <a:ext cx="2264229" cy="90762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hr-HR" smtClean="0"/>
              <a:t>Upisivanje vrijednosti</a:t>
            </a:r>
            <a:endParaRPr lang="hr-HR"/>
          </a:p>
        </p:txBody>
      </p:sp>
      <p:sp>
        <p:nvSpPr>
          <p:cNvPr id="11" name="Rectangle 10"/>
          <p:cNvSpPr/>
          <p:nvPr/>
        </p:nvSpPr>
        <p:spPr>
          <a:xfrm>
            <a:off x="7561941" y="4677333"/>
            <a:ext cx="2264229" cy="90762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hr-HR" smtClean="0"/>
              <a:t>Izračun</a:t>
            </a:r>
            <a:endParaRPr lang="hr-HR"/>
          </a:p>
        </p:txBody>
      </p:sp>
      <p:cxnSp>
        <p:nvCxnSpPr>
          <p:cNvPr id="13" name="Straight Arrow Connector 12"/>
          <p:cNvCxnSpPr/>
          <p:nvPr/>
        </p:nvCxnSpPr>
        <p:spPr>
          <a:xfrm flipH="1" flipV="1">
            <a:off x="7166417" y="2082313"/>
            <a:ext cx="395525" cy="1"/>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4" name="Straight Arrow Connector 13"/>
          <p:cNvCxnSpPr/>
          <p:nvPr/>
        </p:nvCxnSpPr>
        <p:spPr>
          <a:xfrm flipH="1" flipV="1">
            <a:off x="7166416" y="5131147"/>
            <a:ext cx="395525" cy="1"/>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9" name="Straight Arrow Connector 18"/>
          <p:cNvCxnSpPr/>
          <p:nvPr/>
        </p:nvCxnSpPr>
        <p:spPr>
          <a:xfrm flipV="1">
            <a:off x="2340330" y="3793338"/>
            <a:ext cx="391887" cy="2"/>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87420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inVertical)">
                                      <p:cBhvr>
                                        <p:cTn id="29" dur="500"/>
                                        <p:tgtEl>
                                          <p:spTgt spid="11"/>
                                        </p:tgtEl>
                                      </p:cBhvr>
                                    </p:animEffect>
                                  </p:childTnLst>
                                </p:cTn>
                              </p:par>
                              <p:par>
                                <p:cTn id="30" presetID="16" presetClass="entr" presetSubtype="21" fill="hold"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arn(inVertical)">
                                      <p:cBhvr>
                                        <p:cTn id="32" dur="500"/>
                                        <p:tgtEl>
                                          <p:spTgt spid="14"/>
                                        </p:tgtEl>
                                      </p:cBhvr>
                                    </p:animEffect>
                                  </p:childTnLst>
                                </p:cTn>
                              </p:par>
                              <p:par>
                                <p:cTn id="33" presetID="16" presetClass="entr" presetSubtype="21"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Vertical)">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hr-HR" smtClean="0"/>
              <a:t>Hvala na pažnji !</a:t>
            </a:r>
            <a:endParaRPr lang="hr-HR"/>
          </a:p>
        </p:txBody>
      </p:sp>
      <p:sp>
        <p:nvSpPr>
          <p:cNvPr id="7" name="Subtitle 6"/>
          <p:cNvSpPr>
            <a:spLocks noGrp="1"/>
          </p:cNvSpPr>
          <p:nvPr>
            <p:ph type="subTitle" idx="1"/>
          </p:nvPr>
        </p:nvSpPr>
        <p:spPr/>
        <p:txBody>
          <a:bodyPr/>
          <a:lstStyle/>
          <a:p>
            <a:endParaRPr lang="hr-HR"/>
          </a:p>
        </p:txBody>
      </p:sp>
      <p:pic>
        <p:nvPicPr>
          <p:cNvPr id="4" name="Picture 3"/>
          <p:cNvPicPr>
            <a:picLocks noChangeAspect="1"/>
          </p:cNvPicPr>
          <p:nvPr/>
        </p:nvPicPr>
        <p:blipFill>
          <a:blip r:embed="rId2"/>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Tree>
    <p:extLst>
      <p:ext uri="{BB962C8B-B14F-4D97-AF65-F5344CB8AC3E}">
        <p14:creationId xmlns:p14="http://schemas.microsoft.com/office/powerpoint/2010/main" val="2809167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Uvod</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normAutofit/>
          </a:bodyPr>
          <a:lstStyle/>
          <a:p>
            <a:r>
              <a:rPr lang="hr-HR" sz="2000" smtClean="0"/>
              <a:t>API – sučelje za programiranje aplikacija</a:t>
            </a:r>
          </a:p>
          <a:p>
            <a:endParaRPr lang="hr-HR" sz="2000"/>
          </a:p>
          <a:p>
            <a:r>
              <a:rPr lang="hr-HR" sz="2000" smtClean="0"/>
              <a:t>skup klasa, funkcija, konstanti</a:t>
            </a:r>
          </a:p>
          <a:p>
            <a:endParaRPr lang="hr-HR" sz="2000"/>
          </a:p>
          <a:p>
            <a:r>
              <a:rPr lang="hr-HR" sz="2000" smtClean="0"/>
              <a:t>programeri nastvljaju rad drugih</a:t>
            </a:r>
          </a:p>
          <a:p>
            <a:endParaRPr lang="hr-HR" sz="2000"/>
          </a:p>
          <a:p>
            <a:r>
              <a:rPr lang="hr-HR" sz="2000" smtClean="0"/>
              <a:t>nije vezan za određeni jezik</a:t>
            </a:r>
          </a:p>
          <a:p>
            <a:endParaRPr lang="hr-HR" sz="2000"/>
          </a:p>
          <a:p>
            <a:r>
              <a:rPr lang="hr-HR" sz="2000" smtClean="0"/>
              <a:t>zajedničko svima: HTTP protokol </a:t>
            </a:r>
            <a:endParaRPr lang="en-GB" sz="2000"/>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25889" y="2490311"/>
            <a:ext cx="3748113" cy="3298339"/>
          </a:xfrm>
          <a:prstGeom prst="rect">
            <a:avLst/>
          </a:prstGeom>
        </p:spPr>
      </p:pic>
      <p:sp>
        <p:nvSpPr>
          <p:cNvPr id="7" name="TextBox 6"/>
          <p:cNvSpPr txBox="1"/>
          <p:nvPr/>
        </p:nvSpPr>
        <p:spPr>
          <a:xfrm>
            <a:off x="6099597" y="5818797"/>
            <a:ext cx="2600696" cy="307777"/>
          </a:xfrm>
          <a:prstGeom prst="rect">
            <a:avLst/>
          </a:prstGeom>
          <a:noFill/>
        </p:spPr>
        <p:txBody>
          <a:bodyPr wrap="square" rtlCol="0">
            <a:spAutoFit/>
          </a:bodyPr>
          <a:lstStyle/>
          <a:p>
            <a:pPr algn="ctr"/>
            <a:r>
              <a:rPr lang="hr-HR" sz="1400" smtClean="0">
                <a:solidFill>
                  <a:schemeClr val="tx2">
                    <a:lumMod val="60000"/>
                    <a:lumOff val="40000"/>
                  </a:schemeClr>
                </a:solidFill>
              </a:rPr>
              <a:t>Sat / vrijeme widget</a:t>
            </a:r>
            <a:endParaRPr lang="hr-HR" sz="1400">
              <a:solidFill>
                <a:schemeClr val="tx2">
                  <a:lumMod val="60000"/>
                  <a:lumOff val="40000"/>
                </a:schemeClr>
              </a:solidFill>
            </a:endParaRPr>
          </a:p>
        </p:txBody>
      </p:sp>
    </p:spTree>
    <p:extLst>
      <p:ext uri="{BB962C8B-B14F-4D97-AF65-F5344CB8AC3E}">
        <p14:creationId xmlns:p14="http://schemas.microsoft.com/office/powerpoint/2010/main" val="4059669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PHP API</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normAutofit/>
          </a:bodyPr>
          <a:lstStyle/>
          <a:p>
            <a:r>
              <a:rPr lang="hr-HR" sz="2000" smtClean="0"/>
              <a:t>sučelje za programiranje – PHP jezik</a:t>
            </a:r>
          </a:p>
          <a:p>
            <a:endParaRPr lang="hr-HR" sz="2000"/>
          </a:p>
          <a:p>
            <a:r>
              <a:rPr lang="hr-HR" sz="2000" smtClean="0"/>
              <a:t>standard u dizajniranju i razvijanju web API-ja – REST </a:t>
            </a:r>
            <a:r>
              <a:rPr lang="hr-HR" sz="2000" smtClean="0">
                <a:sym typeface="Wingdings" panose="05000000000000000000" pitchFamily="2" charset="2"/>
              </a:rPr>
              <a:t> veza klijent - server</a:t>
            </a:r>
            <a:endParaRPr lang="hr-HR" sz="2000" smtClean="0"/>
          </a:p>
          <a:p>
            <a:endParaRPr lang="hr-HR" sz="2000"/>
          </a:p>
          <a:p>
            <a:r>
              <a:rPr lang="hr-HR" sz="2000" smtClean="0"/>
              <a:t>REST – koristi HTTP zahtjeve</a:t>
            </a:r>
          </a:p>
          <a:p>
            <a:pPr lvl="1"/>
            <a:r>
              <a:rPr lang="hr-HR" sz="1800" smtClean="0"/>
              <a:t>GET</a:t>
            </a:r>
          </a:p>
          <a:p>
            <a:pPr lvl="1"/>
            <a:r>
              <a:rPr lang="hr-HR" sz="1800" smtClean="0"/>
              <a:t>PUT</a:t>
            </a:r>
          </a:p>
          <a:p>
            <a:pPr lvl="1"/>
            <a:r>
              <a:rPr lang="hr-HR" sz="1800" smtClean="0"/>
              <a:t>POST</a:t>
            </a:r>
          </a:p>
          <a:p>
            <a:pPr lvl="1"/>
            <a:r>
              <a:rPr lang="hr-HR" sz="1800" smtClean="0"/>
              <a:t>DELETE</a:t>
            </a:r>
            <a:endParaRPr lang="hr-HR" sz="1800"/>
          </a:p>
        </p:txBody>
      </p:sp>
    </p:spTree>
    <p:extLst>
      <p:ext uri="{BB962C8B-B14F-4D97-AF65-F5344CB8AC3E}">
        <p14:creationId xmlns:p14="http://schemas.microsoft.com/office/powerpoint/2010/main" val="2824431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AJAX</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Slika 3"/>
          <p:cNvPicPr>
            <a:picLocks noGrp="1"/>
          </p:cNvPicPr>
          <p:nvPr>
            <p:ph idx="1"/>
          </p:nvPr>
        </p:nvPicPr>
        <p:blipFill>
          <a:blip r:embed="rId5">
            <a:extLst>
              <a:ext uri="{28A0092B-C50C-407E-A947-70E740481C1C}">
                <a14:useLocalDpi xmlns:a14="http://schemas.microsoft.com/office/drawing/2010/main" val="0"/>
              </a:ext>
            </a:extLst>
          </a:blip>
          <a:stretch>
            <a:fillRect/>
          </a:stretch>
        </p:blipFill>
        <p:spPr>
          <a:xfrm>
            <a:off x="952308" y="1661400"/>
            <a:ext cx="8046720" cy="3577590"/>
          </a:xfrm>
          <a:prstGeom prst="rect">
            <a:avLst/>
          </a:prstGeom>
        </p:spPr>
      </p:pic>
      <p:sp>
        <p:nvSpPr>
          <p:cNvPr id="7" name="TextBox 6"/>
          <p:cNvSpPr txBox="1"/>
          <p:nvPr/>
        </p:nvSpPr>
        <p:spPr>
          <a:xfrm>
            <a:off x="3675320" y="5596424"/>
            <a:ext cx="2600696" cy="307777"/>
          </a:xfrm>
          <a:prstGeom prst="rect">
            <a:avLst/>
          </a:prstGeom>
          <a:noFill/>
        </p:spPr>
        <p:txBody>
          <a:bodyPr wrap="square" rtlCol="0">
            <a:spAutoFit/>
          </a:bodyPr>
          <a:lstStyle/>
          <a:p>
            <a:pPr algn="ctr"/>
            <a:r>
              <a:rPr lang="hr-HR" sz="1400" smtClean="0">
                <a:solidFill>
                  <a:schemeClr val="tx2">
                    <a:lumMod val="60000"/>
                    <a:lumOff val="40000"/>
                  </a:schemeClr>
                </a:solidFill>
              </a:rPr>
              <a:t>Prikaz funkcioniranja AJAX-a</a:t>
            </a:r>
            <a:endParaRPr lang="hr-HR" sz="1400">
              <a:solidFill>
                <a:schemeClr val="tx2">
                  <a:lumMod val="60000"/>
                  <a:lumOff val="40000"/>
                </a:schemeClr>
              </a:solidFill>
            </a:endParaRPr>
          </a:p>
        </p:txBody>
      </p:sp>
    </p:spTree>
    <p:extLst>
      <p:ext uri="{BB962C8B-B14F-4D97-AF65-F5344CB8AC3E}">
        <p14:creationId xmlns:p14="http://schemas.microsoft.com/office/powerpoint/2010/main" val="2331513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smtClean="0"/>
              <a:t>Izrada ljubavnog kalkulatora</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lstStyle/>
          <a:p>
            <a:endParaRPr lang="en-GB"/>
          </a:p>
        </p:txBody>
      </p:sp>
      <p:pic>
        <p:nvPicPr>
          <p:cNvPr id="6" name="Slika 2"/>
          <p:cNvPicPr/>
          <p:nvPr/>
        </p:nvPicPr>
        <p:blipFill>
          <a:blip r:embed="rId5">
            <a:extLst>
              <a:ext uri="{28A0092B-C50C-407E-A947-70E740481C1C}">
                <a14:useLocalDpi xmlns:a14="http://schemas.microsoft.com/office/drawing/2010/main" val="0"/>
              </a:ext>
            </a:extLst>
          </a:blip>
          <a:stretch>
            <a:fillRect/>
          </a:stretch>
        </p:blipFill>
        <p:spPr>
          <a:xfrm>
            <a:off x="868680" y="1737360"/>
            <a:ext cx="8220456" cy="3886200"/>
          </a:xfrm>
          <a:prstGeom prst="rect">
            <a:avLst/>
          </a:prstGeom>
        </p:spPr>
      </p:pic>
      <p:sp>
        <p:nvSpPr>
          <p:cNvPr id="7" name="TextBox 6"/>
          <p:cNvSpPr txBox="1"/>
          <p:nvPr/>
        </p:nvSpPr>
        <p:spPr>
          <a:xfrm>
            <a:off x="3675320" y="5733584"/>
            <a:ext cx="2600696" cy="307777"/>
          </a:xfrm>
          <a:prstGeom prst="rect">
            <a:avLst/>
          </a:prstGeom>
          <a:noFill/>
        </p:spPr>
        <p:txBody>
          <a:bodyPr wrap="square" rtlCol="0">
            <a:spAutoFit/>
          </a:bodyPr>
          <a:lstStyle/>
          <a:p>
            <a:pPr algn="ctr"/>
            <a:r>
              <a:rPr lang="hr-HR" sz="1400" smtClean="0">
                <a:solidFill>
                  <a:schemeClr val="tx2">
                    <a:lumMod val="60000"/>
                    <a:lumOff val="40000"/>
                  </a:schemeClr>
                </a:solidFill>
              </a:rPr>
              <a:t>Prvi dio HTML dokumenta</a:t>
            </a:r>
            <a:endParaRPr lang="hr-HR" sz="1400">
              <a:solidFill>
                <a:schemeClr val="tx2">
                  <a:lumMod val="60000"/>
                  <a:lumOff val="40000"/>
                </a:schemeClr>
              </a:solidFill>
            </a:endParaRPr>
          </a:p>
        </p:txBody>
      </p:sp>
    </p:spTree>
    <p:extLst>
      <p:ext uri="{BB962C8B-B14F-4D97-AF65-F5344CB8AC3E}">
        <p14:creationId xmlns:p14="http://schemas.microsoft.com/office/powerpoint/2010/main" val="650503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Izrada ljubavnog kalkulatora</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3" name="Content Placeholder 2"/>
          <p:cNvSpPr>
            <a:spLocks noGrp="1"/>
          </p:cNvSpPr>
          <p:nvPr>
            <p:ph idx="1"/>
          </p:nvPr>
        </p:nvSpPr>
        <p:spPr>
          <a:xfrm>
            <a:off x="677334" y="1661401"/>
            <a:ext cx="8596668" cy="4379962"/>
          </a:xfrm>
        </p:spPr>
        <p:txBody>
          <a:bodyPr/>
          <a:lstStyle/>
          <a:p>
            <a:endParaRPr lang="en-GB"/>
          </a:p>
        </p:txBody>
      </p:sp>
      <p:pic>
        <p:nvPicPr>
          <p:cNvPr id="6" name="Slika 4"/>
          <p:cNvPicPr/>
          <p:nvPr/>
        </p:nvPicPr>
        <p:blipFill>
          <a:blip r:embed="rId5">
            <a:extLst>
              <a:ext uri="{28A0092B-C50C-407E-A947-70E740481C1C}">
                <a14:useLocalDpi xmlns:a14="http://schemas.microsoft.com/office/drawing/2010/main" val="0"/>
              </a:ext>
            </a:extLst>
          </a:blip>
          <a:stretch>
            <a:fillRect/>
          </a:stretch>
        </p:blipFill>
        <p:spPr>
          <a:xfrm>
            <a:off x="3297554" y="3039427"/>
            <a:ext cx="3179445" cy="1166813"/>
          </a:xfrm>
          <a:prstGeom prst="rect">
            <a:avLst/>
          </a:prstGeom>
        </p:spPr>
      </p:pic>
      <p:sp>
        <p:nvSpPr>
          <p:cNvPr id="7" name="TextBox 6"/>
          <p:cNvSpPr txBox="1"/>
          <p:nvPr/>
        </p:nvSpPr>
        <p:spPr>
          <a:xfrm>
            <a:off x="3297554" y="4433350"/>
            <a:ext cx="2890070" cy="307777"/>
          </a:xfrm>
          <a:prstGeom prst="rect">
            <a:avLst/>
          </a:prstGeom>
          <a:noFill/>
        </p:spPr>
        <p:txBody>
          <a:bodyPr wrap="square" rtlCol="0">
            <a:spAutoFit/>
          </a:bodyPr>
          <a:lstStyle/>
          <a:p>
            <a:pPr algn="ctr"/>
            <a:r>
              <a:rPr lang="hr-HR" sz="1400" i="1" smtClean="0">
                <a:solidFill>
                  <a:schemeClr val="tx2">
                    <a:lumMod val="60000"/>
                    <a:lumOff val="40000"/>
                  </a:schemeClr>
                </a:solidFill>
              </a:rPr>
              <a:t>Div </a:t>
            </a:r>
            <a:r>
              <a:rPr lang="hr-HR" sz="1400" smtClean="0">
                <a:solidFill>
                  <a:schemeClr val="tx2">
                    <a:lumMod val="60000"/>
                    <a:lumOff val="40000"/>
                  </a:schemeClr>
                </a:solidFill>
              </a:rPr>
              <a:t>element za prikaz rezultata</a:t>
            </a:r>
            <a:endParaRPr lang="hr-HR" sz="1400" i="1">
              <a:solidFill>
                <a:schemeClr val="tx2">
                  <a:lumMod val="60000"/>
                  <a:lumOff val="40000"/>
                </a:schemeClr>
              </a:solidFill>
            </a:endParaRPr>
          </a:p>
        </p:txBody>
      </p:sp>
    </p:spTree>
    <p:extLst>
      <p:ext uri="{BB962C8B-B14F-4D97-AF65-F5344CB8AC3E}">
        <p14:creationId xmlns:p14="http://schemas.microsoft.com/office/powerpoint/2010/main" val="62739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lika 5"/>
          <p:cNvPicPr/>
          <p:nvPr/>
        </p:nvPicPr>
        <p:blipFill>
          <a:blip r:embed="rId3">
            <a:extLst>
              <a:ext uri="{28A0092B-C50C-407E-A947-70E740481C1C}">
                <a14:useLocalDpi xmlns:a14="http://schemas.microsoft.com/office/drawing/2010/main" val="0"/>
              </a:ext>
            </a:extLst>
          </a:blip>
          <a:stretch>
            <a:fillRect/>
          </a:stretch>
        </p:blipFill>
        <p:spPr>
          <a:xfrm>
            <a:off x="868680" y="1737360"/>
            <a:ext cx="8220456" cy="3886200"/>
          </a:xfrm>
          <a:prstGeom prst="rect">
            <a:avLst/>
          </a:prstGeom>
        </p:spPr>
      </p:pic>
      <p:sp>
        <p:nvSpPr>
          <p:cNvPr id="2" name="Title 1"/>
          <p:cNvSpPr>
            <a:spLocks noGrp="1"/>
          </p:cNvSpPr>
          <p:nvPr>
            <p:ph type="title"/>
          </p:nvPr>
        </p:nvSpPr>
        <p:spPr>
          <a:xfrm>
            <a:off x="677334" y="340600"/>
            <a:ext cx="8596668" cy="1320800"/>
          </a:xfrm>
        </p:spPr>
        <p:txBody>
          <a:bodyPr/>
          <a:lstStyle/>
          <a:p>
            <a:r>
              <a:rPr lang="hr-HR"/>
              <a:t>Izrada ljubavnog kalkulatora</a:t>
            </a:r>
            <a:endParaRPr lang="en-GB" dirty="0"/>
          </a:p>
        </p:txBody>
      </p:sp>
      <p:pic>
        <p:nvPicPr>
          <p:cNvPr id="4" name="Picture 3"/>
          <p:cNvPicPr>
            <a:picLocks noChangeAspect="1"/>
          </p:cNvPicPr>
          <p:nvPr/>
        </p:nvPicPr>
        <p:blipFill>
          <a:blip r:embed="rId4"/>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sp>
        <p:nvSpPr>
          <p:cNvPr id="7" name="TextBox 6"/>
          <p:cNvSpPr txBox="1"/>
          <p:nvPr/>
        </p:nvSpPr>
        <p:spPr>
          <a:xfrm>
            <a:off x="3530633" y="5678572"/>
            <a:ext cx="2890070" cy="307777"/>
          </a:xfrm>
          <a:prstGeom prst="rect">
            <a:avLst/>
          </a:prstGeom>
          <a:noFill/>
        </p:spPr>
        <p:txBody>
          <a:bodyPr wrap="square" rtlCol="0">
            <a:spAutoFit/>
          </a:bodyPr>
          <a:lstStyle/>
          <a:p>
            <a:pPr algn="ctr"/>
            <a:r>
              <a:rPr lang="hr-HR" sz="1400" smtClean="0">
                <a:solidFill>
                  <a:schemeClr val="tx2">
                    <a:lumMod val="60000"/>
                    <a:lumOff val="40000"/>
                  </a:schemeClr>
                </a:solidFill>
              </a:rPr>
              <a:t>Pozivanje AJAX-a</a:t>
            </a:r>
            <a:endParaRPr lang="hr-HR" sz="1400">
              <a:solidFill>
                <a:schemeClr val="tx2">
                  <a:lumMod val="60000"/>
                  <a:lumOff val="40000"/>
                </a:schemeClr>
              </a:solidFill>
            </a:endParaRPr>
          </a:p>
        </p:txBody>
      </p:sp>
      <p:cxnSp>
        <p:nvCxnSpPr>
          <p:cNvPr id="9" name="Straight Arrow Connector 8"/>
          <p:cNvCxnSpPr/>
          <p:nvPr/>
        </p:nvCxnSpPr>
        <p:spPr>
          <a:xfrm flipH="1">
            <a:off x="2628900" y="2170307"/>
            <a:ext cx="901733" cy="1270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2" name="Straight Arrow Connector 11"/>
          <p:cNvCxnSpPr/>
          <p:nvPr/>
        </p:nvCxnSpPr>
        <p:spPr>
          <a:xfrm flipH="1">
            <a:off x="4629133" y="2353405"/>
            <a:ext cx="901733" cy="1270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5" name="Rectangle 14"/>
          <p:cNvSpPr/>
          <p:nvPr/>
        </p:nvSpPr>
        <p:spPr>
          <a:xfrm>
            <a:off x="1524000" y="2463560"/>
            <a:ext cx="5457371" cy="410269"/>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a:p>
        </p:txBody>
      </p:sp>
      <p:sp>
        <p:nvSpPr>
          <p:cNvPr id="16" name="Rectangle 15"/>
          <p:cNvSpPr/>
          <p:nvPr/>
        </p:nvSpPr>
        <p:spPr>
          <a:xfrm>
            <a:off x="1523999" y="2881362"/>
            <a:ext cx="3556001" cy="1022981"/>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a:p>
        </p:txBody>
      </p:sp>
      <p:sp>
        <p:nvSpPr>
          <p:cNvPr id="17" name="Rectangle 16"/>
          <p:cNvSpPr/>
          <p:nvPr/>
        </p:nvSpPr>
        <p:spPr>
          <a:xfrm>
            <a:off x="1523999" y="3904344"/>
            <a:ext cx="7565137" cy="537028"/>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hr-HR"/>
          </a:p>
        </p:txBody>
      </p:sp>
      <p:sp>
        <p:nvSpPr>
          <p:cNvPr id="18" name="Rectangle 17"/>
          <p:cNvSpPr/>
          <p:nvPr/>
        </p:nvSpPr>
        <p:spPr>
          <a:xfrm>
            <a:off x="2247175" y="3081992"/>
            <a:ext cx="465545" cy="13153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0" name="Rectangle 19"/>
          <p:cNvSpPr/>
          <p:nvPr/>
        </p:nvSpPr>
        <p:spPr>
          <a:xfrm>
            <a:off x="2247175" y="3268535"/>
            <a:ext cx="465545" cy="13153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1" name="Rectangle 20"/>
          <p:cNvSpPr/>
          <p:nvPr/>
        </p:nvSpPr>
        <p:spPr>
          <a:xfrm>
            <a:off x="2247175" y="3467568"/>
            <a:ext cx="465545" cy="13153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22" name="Rectangle 21"/>
          <p:cNvSpPr/>
          <p:nvPr/>
        </p:nvSpPr>
        <p:spPr>
          <a:xfrm>
            <a:off x="2247175" y="3654085"/>
            <a:ext cx="739865" cy="16378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819283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par>
                                <p:cTn id="18" presetID="10" presetClass="exit" presetSubtype="0" fill="hold" nodeType="withEffect">
                                  <p:stCondLst>
                                    <p:cond delay="0"/>
                                  </p:stCondLst>
                                  <p:childTnLst>
                                    <p:animEffect transition="out" filter="fade">
                                      <p:cBhvr>
                                        <p:cTn id="19" dur="500"/>
                                        <p:tgtEl>
                                          <p:spTgt spid="12"/>
                                        </p:tgtEl>
                                      </p:cBhvr>
                                    </p:animEffect>
                                    <p:set>
                                      <p:cBhvr>
                                        <p:cTn id="20" dur="1" fill="hold">
                                          <p:stCondLst>
                                            <p:cond delay="499"/>
                                          </p:stCondLst>
                                        </p:cTn>
                                        <p:tgtEl>
                                          <p:spTgt spid="1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par>
                                <p:cTn id="27" presetID="2" presetClass="exit" presetSubtype="4" fill="hold" grpId="1" nodeType="withEffect">
                                  <p:stCondLst>
                                    <p:cond delay="0"/>
                                  </p:stCondLst>
                                  <p:childTnLst>
                                    <p:anim calcmode="lin" valueType="num">
                                      <p:cBhvr additive="base">
                                        <p:cTn id="28" dur="500"/>
                                        <p:tgtEl>
                                          <p:spTgt spid="15"/>
                                        </p:tgtEl>
                                        <p:attrNameLst>
                                          <p:attrName>ppt_x</p:attrName>
                                        </p:attrNameLst>
                                      </p:cBhvr>
                                      <p:tavLst>
                                        <p:tav tm="0">
                                          <p:val>
                                            <p:strVal val="ppt_x"/>
                                          </p:val>
                                        </p:tav>
                                        <p:tav tm="100000">
                                          <p:val>
                                            <p:strVal val="ppt_x"/>
                                          </p:val>
                                        </p:tav>
                                      </p:tavLst>
                                    </p:anim>
                                    <p:anim calcmode="lin" valueType="num">
                                      <p:cBhvr additive="base">
                                        <p:cTn id="29" dur="500"/>
                                        <p:tgtEl>
                                          <p:spTgt spid="15"/>
                                        </p:tgtEl>
                                        <p:attrNameLst>
                                          <p:attrName>ppt_y</p:attrName>
                                        </p:attrNameLst>
                                      </p:cBhvr>
                                      <p:tavLst>
                                        <p:tav tm="0">
                                          <p:val>
                                            <p:strVal val="ppt_y"/>
                                          </p:val>
                                        </p:tav>
                                        <p:tav tm="100000">
                                          <p:val>
                                            <p:strVal val="1+ppt_h/2"/>
                                          </p:val>
                                        </p:tav>
                                      </p:tavLst>
                                    </p:anim>
                                    <p:set>
                                      <p:cBhvr>
                                        <p:cTn id="30" dur="1" fill="hold">
                                          <p:stCondLst>
                                            <p:cond delay="499"/>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1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xit" presetSubtype="0" fill="hold" grpId="1" nodeType="withEffect">
                                  <p:stCondLst>
                                    <p:cond delay="0"/>
                                  </p:stCondLst>
                                  <p:childTnLst>
                                    <p:set>
                                      <p:cBhvr>
                                        <p:cTn id="46" dur="1" fill="hold">
                                          <p:stCondLst>
                                            <p:cond delay="0"/>
                                          </p:stCondLst>
                                        </p:cTn>
                                        <p:tgtEl>
                                          <p:spTgt spid="2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2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0" presetClass="exit" presetSubtype="0" fill="hold" grpId="1" nodeType="withEffect">
                                  <p:stCondLst>
                                    <p:cond delay="0"/>
                                  </p:stCondLst>
                                  <p:childTnLst>
                                    <p:animEffect transition="out" filter="fade">
                                      <p:cBhvr>
                                        <p:cTn id="58" dur="500"/>
                                        <p:tgtEl>
                                          <p:spTgt spid="16"/>
                                        </p:tgtEl>
                                      </p:cBhvr>
                                    </p:animEffect>
                                    <p:set>
                                      <p:cBhvr>
                                        <p:cTn id="59" dur="1" fill="hold">
                                          <p:stCondLst>
                                            <p:cond delay="499"/>
                                          </p:stCondLst>
                                        </p:cTn>
                                        <p:tgtEl>
                                          <p:spTgt spid="16"/>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22"/>
                                        </p:tgtEl>
                                      </p:cBhvr>
                                    </p:animEffect>
                                    <p:set>
                                      <p:cBhvr>
                                        <p:cTn id="62"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animBg="1"/>
      <p:bldP spid="16" grpId="1" animBg="1"/>
      <p:bldP spid="17" grpId="0" animBg="1"/>
      <p:bldP spid="18" grpId="0" animBg="1"/>
      <p:bldP spid="18" grpId="1" animBg="1"/>
      <p:bldP spid="20" grpId="0" animBg="1"/>
      <p:bldP spid="20" grpId="1" animBg="1"/>
      <p:bldP spid="21" grpId="0" animBg="1"/>
      <p:bldP spid="21" grpId="1" animBg="1"/>
      <p:bldP spid="22" grpId="0" animBg="1"/>
      <p:bldP spid="2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0600"/>
            <a:ext cx="8596668" cy="1320800"/>
          </a:xfrm>
        </p:spPr>
        <p:txBody>
          <a:bodyPr/>
          <a:lstStyle/>
          <a:p>
            <a:r>
              <a:rPr lang="hr-HR"/>
              <a:t>Izrada ljubavnog kalkulatora</a:t>
            </a:r>
            <a:endParaRPr lang="en-GB" dirty="0"/>
          </a:p>
        </p:txBody>
      </p:sp>
      <p:pic>
        <p:nvPicPr>
          <p:cNvPr id="4" name="Picture 3"/>
          <p:cNvPicPr>
            <a:picLocks noChangeAspect="1"/>
          </p:cNvPicPr>
          <p:nvPr/>
        </p:nvPicPr>
        <p:blipFill>
          <a:blip r:embed="rId3"/>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image11.png"/>
          <p:cNvPicPr/>
          <p:nvPr/>
        </p:nvPicPr>
        <p:blipFill>
          <a:blip r:embed="rId5"/>
          <a:srcRect/>
          <a:stretch>
            <a:fillRect/>
          </a:stretch>
        </p:blipFill>
        <p:spPr>
          <a:xfrm>
            <a:off x="2859525" y="3247405"/>
            <a:ext cx="4232286" cy="482373"/>
          </a:xfrm>
          <a:prstGeom prst="rect">
            <a:avLst/>
          </a:prstGeom>
          <a:ln/>
        </p:spPr>
      </p:pic>
      <p:sp>
        <p:nvSpPr>
          <p:cNvPr id="7" name="TextBox 6"/>
          <p:cNvSpPr txBox="1"/>
          <p:nvPr/>
        </p:nvSpPr>
        <p:spPr>
          <a:xfrm>
            <a:off x="2859525" y="3972984"/>
            <a:ext cx="3561178" cy="307777"/>
          </a:xfrm>
          <a:prstGeom prst="rect">
            <a:avLst/>
          </a:prstGeom>
          <a:noFill/>
        </p:spPr>
        <p:txBody>
          <a:bodyPr wrap="square" rtlCol="0">
            <a:spAutoFit/>
          </a:bodyPr>
          <a:lstStyle/>
          <a:p>
            <a:pPr algn="ctr"/>
            <a:r>
              <a:rPr lang="hr-HR" sz="1400" smtClean="0">
                <a:solidFill>
                  <a:schemeClr val="tx2">
                    <a:lumMod val="60000"/>
                    <a:lumOff val="40000"/>
                  </a:schemeClr>
                </a:solidFill>
              </a:rPr>
              <a:t>Izgled HTML dokumenta u pregledniku</a:t>
            </a:r>
            <a:endParaRPr lang="hr-HR" sz="1400">
              <a:solidFill>
                <a:schemeClr val="tx2">
                  <a:lumMod val="60000"/>
                  <a:lumOff val="40000"/>
                </a:schemeClr>
              </a:solidFill>
            </a:endParaRPr>
          </a:p>
        </p:txBody>
      </p:sp>
    </p:spTree>
    <p:extLst>
      <p:ext uri="{BB962C8B-B14F-4D97-AF65-F5344CB8AC3E}">
        <p14:creationId xmlns:p14="http://schemas.microsoft.com/office/powerpoint/2010/main" val="64691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lika 10"/>
          <p:cNvPicPr/>
          <p:nvPr/>
        </p:nvPicPr>
        <p:blipFill rotWithShape="1">
          <a:blip r:embed="rId3">
            <a:extLst>
              <a:ext uri="{28A0092B-C50C-407E-A947-70E740481C1C}">
                <a14:useLocalDpi xmlns:a14="http://schemas.microsoft.com/office/drawing/2010/main" val="0"/>
              </a:ext>
            </a:extLst>
          </a:blip>
          <a:srcRect t="9814" b="67639"/>
          <a:stretch/>
        </p:blipFill>
        <p:spPr bwMode="auto">
          <a:xfrm>
            <a:off x="4478565" y="1783319"/>
            <a:ext cx="5295900" cy="809625"/>
          </a:xfrm>
          <a:prstGeom prst="rect">
            <a:avLst/>
          </a:prstGeom>
          <a:ln>
            <a:noFill/>
          </a:ln>
          <a:extLst>
            <a:ext uri="{53640926-AAD7-44D8-BBD7-CCE9431645EC}">
              <a14:shadowObscured xmlns:a14="http://schemas.microsoft.com/office/drawing/2010/main"/>
            </a:ext>
          </a:extLst>
        </p:spPr>
      </p:pic>
      <p:pic>
        <p:nvPicPr>
          <p:cNvPr id="8" name="Slika 11"/>
          <p:cNvPicPr/>
          <p:nvPr/>
        </p:nvPicPr>
        <p:blipFill rotWithShape="1">
          <a:blip r:embed="rId3">
            <a:extLst>
              <a:ext uri="{28A0092B-C50C-407E-A947-70E740481C1C}">
                <a14:useLocalDpi xmlns:a14="http://schemas.microsoft.com/office/drawing/2010/main" val="0"/>
              </a:ext>
            </a:extLst>
          </a:blip>
          <a:srcRect t="33952"/>
          <a:stretch/>
        </p:blipFill>
        <p:spPr bwMode="auto">
          <a:xfrm>
            <a:off x="677334" y="2895491"/>
            <a:ext cx="5295900" cy="2371725"/>
          </a:xfrm>
          <a:prstGeom prst="rect">
            <a:avLst/>
          </a:prstGeom>
          <a:ln>
            <a:noFill/>
          </a:ln>
          <a:extLst>
            <a:ext uri="{53640926-AAD7-44D8-BBD7-CCE9431645EC}">
              <a14:shadowObscured xmlns:a14="http://schemas.microsoft.com/office/drawing/2010/main"/>
            </a:ext>
          </a:extLst>
        </p:spPr>
      </p:pic>
      <p:sp>
        <p:nvSpPr>
          <p:cNvPr id="2" name="Title 1"/>
          <p:cNvSpPr>
            <a:spLocks noGrp="1"/>
          </p:cNvSpPr>
          <p:nvPr>
            <p:ph type="title"/>
          </p:nvPr>
        </p:nvSpPr>
        <p:spPr>
          <a:xfrm>
            <a:off x="677334" y="340600"/>
            <a:ext cx="8596668" cy="1320800"/>
          </a:xfrm>
        </p:spPr>
        <p:txBody>
          <a:bodyPr/>
          <a:lstStyle/>
          <a:p>
            <a:r>
              <a:rPr lang="hr-HR"/>
              <a:t>Izrada ljubavnog kalkulatora</a:t>
            </a:r>
            <a:endParaRPr lang="en-GB" dirty="0"/>
          </a:p>
        </p:txBody>
      </p:sp>
      <p:pic>
        <p:nvPicPr>
          <p:cNvPr id="4" name="Picture 3"/>
          <p:cNvPicPr>
            <a:picLocks noChangeAspect="1"/>
          </p:cNvPicPr>
          <p:nvPr/>
        </p:nvPicPr>
        <p:blipFill>
          <a:blip r:embed="rId4"/>
          <a:stretch>
            <a:fillRect/>
          </a:stretch>
        </p:blipFill>
        <p:spPr>
          <a:xfrm>
            <a:off x="677334" y="6041362"/>
            <a:ext cx="1019175" cy="762000"/>
          </a:xfrm>
          <a:prstGeom prst="rect">
            <a:avLst/>
          </a:prstGeom>
        </p:spPr>
      </p:pic>
      <p:pic>
        <p:nvPicPr>
          <p:cNvPr id="5" name="Content Placeholder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35528" y="6041362"/>
            <a:ext cx="3148484" cy="762000"/>
          </a:xfrm>
          <a:prstGeom prst="rect">
            <a:avLst/>
          </a:prstGeom>
        </p:spPr>
      </p:pic>
      <p:pic>
        <p:nvPicPr>
          <p:cNvPr id="6" name="Slika 1"/>
          <p:cNvPicPr>
            <a:picLocks noGrp="1"/>
          </p:cNvPicPr>
          <p:nvPr>
            <p:ph idx="1"/>
          </p:nvPr>
        </p:nvPicPr>
        <p:blipFill rotWithShape="1">
          <a:blip r:embed="rId3">
            <a:extLst>
              <a:ext uri="{28A0092B-C50C-407E-A947-70E740481C1C}">
                <a14:useLocalDpi xmlns:a14="http://schemas.microsoft.com/office/drawing/2010/main" val="0"/>
              </a:ext>
            </a:extLst>
          </a:blip>
          <a:srcRect r="23201" b="88329"/>
          <a:stretch/>
        </p:blipFill>
        <p:spPr bwMode="auto">
          <a:xfrm>
            <a:off x="677335" y="1944333"/>
            <a:ext cx="4067766" cy="419155"/>
          </a:xfrm>
          <a:prstGeom prst="rect">
            <a:avLst/>
          </a:prstGeom>
          <a:ln>
            <a:noFill/>
          </a:ln>
          <a:extLst>
            <a:ext uri="{53640926-AAD7-44D8-BBD7-CCE9431645EC}">
              <a14:shadowObscured xmlns:a14="http://schemas.microsoft.com/office/drawing/2010/main"/>
            </a:ext>
          </a:extLst>
        </p:spPr>
      </p:pic>
      <p:sp>
        <p:nvSpPr>
          <p:cNvPr id="10" name="TextBox 9"/>
          <p:cNvSpPr txBox="1"/>
          <p:nvPr/>
        </p:nvSpPr>
        <p:spPr>
          <a:xfrm>
            <a:off x="3144173" y="5569763"/>
            <a:ext cx="3662989" cy="307777"/>
          </a:xfrm>
          <a:prstGeom prst="rect">
            <a:avLst/>
          </a:prstGeom>
          <a:noFill/>
        </p:spPr>
        <p:txBody>
          <a:bodyPr wrap="square" rtlCol="0">
            <a:spAutoFit/>
          </a:bodyPr>
          <a:lstStyle/>
          <a:p>
            <a:pPr algn="ctr"/>
            <a:r>
              <a:rPr lang="hr-HR" sz="1400" smtClean="0">
                <a:solidFill>
                  <a:schemeClr val="tx2">
                    <a:lumMod val="60000"/>
                    <a:lumOff val="40000"/>
                  </a:schemeClr>
                </a:solidFill>
              </a:rPr>
              <a:t>Pretvaranje JSON podataka u PHP varijablu</a:t>
            </a:r>
            <a:endParaRPr lang="hr-HR" sz="1400">
              <a:solidFill>
                <a:schemeClr val="tx2">
                  <a:lumMod val="60000"/>
                  <a:lumOff val="40000"/>
                </a:schemeClr>
              </a:solidFill>
            </a:endParaRPr>
          </a:p>
        </p:txBody>
      </p:sp>
      <p:sp>
        <p:nvSpPr>
          <p:cNvPr id="11" name="TextBox 10"/>
          <p:cNvSpPr txBox="1"/>
          <p:nvPr/>
        </p:nvSpPr>
        <p:spPr>
          <a:xfrm>
            <a:off x="3158688" y="5569763"/>
            <a:ext cx="3662989" cy="307777"/>
          </a:xfrm>
          <a:prstGeom prst="rect">
            <a:avLst/>
          </a:prstGeom>
          <a:noFill/>
        </p:spPr>
        <p:txBody>
          <a:bodyPr wrap="square" rtlCol="0">
            <a:spAutoFit/>
          </a:bodyPr>
          <a:lstStyle/>
          <a:p>
            <a:pPr algn="ctr"/>
            <a:r>
              <a:rPr lang="hr-HR" sz="1400" smtClean="0">
                <a:solidFill>
                  <a:schemeClr val="tx2">
                    <a:lumMod val="60000"/>
                    <a:lumOff val="40000"/>
                  </a:schemeClr>
                </a:solidFill>
              </a:rPr>
              <a:t>Funkcija ljubav</a:t>
            </a:r>
            <a:endParaRPr lang="hr-HR" sz="1400">
              <a:solidFill>
                <a:schemeClr val="tx2">
                  <a:lumMod val="60000"/>
                  <a:lumOff val="40000"/>
                </a:schemeClr>
              </a:solidFill>
            </a:endParaRPr>
          </a:p>
        </p:txBody>
      </p:sp>
      <p:sp>
        <p:nvSpPr>
          <p:cNvPr id="12" name="TextBox 11"/>
          <p:cNvSpPr txBox="1"/>
          <p:nvPr/>
        </p:nvSpPr>
        <p:spPr>
          <a:xfrm>
            <a:off x="3046956" y="5569763"/>
            <a:ext cx="3662989" cy="307777"/>
          </a:xfrm>
          <a:prstGeom prst="rect">
            <a:avLst/>
          </a:prstGeom>
          <a:noFill/>
        </p:spPr>
        <p:txBody>
          <a:bodyPr wrap="square" rtlCol="0">
            <a:spAutoFit/>
          </a:bodyPr>
          <a:lstStyle/>
          <a:p>
            <a:pPr algn="ctr"/>
            <a:r>
              <a:rPr lang="hr-HR" sz="1400" smtClean="0">
                <a:solidFill>
                  <a:schemeClr val="tx2">
                    <a:lumMod val="60000"/>
                    <a:lumOff val="40000"/>
                  </a:schemeClr>
                </a:solidFill>
              </a:rPr>
              <a:t>Prikaz </a:t>
            </a:r>
            <a:r>
              <a:rPr lang="hr-HR" sz="1400" i="1" smtClean="0">
                <a:solidFill>
                  <a:schemeClr val="tx2">
                    <a:lumMod val="60000"/>
                    <a:lumOff val="40000"/>
                  </a:schemeClr>
                </a:solidFill>
              </a:rPr>
              <a:t>for </a:t>
            </a:r>
            <a:r>
              <a:rPr lang="hr-HR" sz="1400" smtClean="0">
                <a:solidFill>
                  <a:schemeClr val="tx2">
                    <a:lumMod val="60000"/>
                    <a:lumOff val="40000"/>
                  </a:schemeClr>
                </a:solidFill>
              </a:rPr>
              <a:t>petlje</a:t>
            </a:r>
            <a:endParaRPr lang="hr-HR" sz="1400">
              <a:solidFill>
                <a:schemeClr val="tx2">
                  <a:lumMod val="60000"/>
                  <a:lumOff val="40000"/>
                </a:schemeClr>
              </a:solidFill>
            </a:endParaRPr>
          </a:p>
        </p:txBody>
      </p:sp>
      <p:pic>
        <p:nvPicPr>
          <p:cNvPr id="9" name="Slika 15"/>
          <p:cNvPicPr/>
          <p:nvPr/>
        </p:nvPicPr>
        <p:blipFill>
          <a:blip r:embed="rId6">
            <a:extLst>
              <a:ext uri="{28A0092B-C50C-407E-A947-70E740481C1C}">
                <a14:useLocalDpi xmlns:a14="http://schemas.microsoft.com/office/drawing/2010/main" val="0"/>
              </a:ext>
            </a:extLst>
          </a:blip>
          <a:stretch>
            <a:fillRect/>
          </a:stretch>
        </p:blipFill>
        <p:spPr>
          <a:xfrm>
            <a:off x="4478565" y="3509853"/>
            <a:ext cx="1771650" cy="381000"/>
          </a:xfrm>
          <a:prstGeom prst="rect">
            <a:avLst/>
          </a:prstGeom>
        </p:spPr>
      </p:pic>
      <p:sp>
        <p:nvSpPr>
          <p:cNvPr id="13" name="TextBox 12"/>
          <p:cNvSpPr txBox="1"/>
          <p:nvPr/>
        </p:nvSpPr>
        <p:spPr>
          <a:xfrm>
            <a:off x="4389751" y="3885623"/>
            <a:ext cx="1949277" cy="307777"/>
          </a:xfrm>
          <a:prstGeom prst="rect">
            <a:avLst/>
          </a:prstGeom>
          <a:noFill/>
        </p:spPr>
        <p:txBody>
          <a:bodyPr wrap="square" rtlCol="0">
            <a:spAutoFit/>
          </a:bodyPr>
          <a:lstStyle/>
          <a:p>
            <a:pPr algn="ctr"/>
            <a:r>
              <a:rPr lang="hr-HR" sz="1400" smtClean="0">
                <a:solidFill>
                  <a:schemeClr val="tx2">
                    <a:lumMod val="60000"/>
                    <a:lumOff val="40000"/>
                  </a:schemeClr>
                </a:solidFill>
              </a:rPr>
              <a:t>Prazni </a:t>
            </a:r>
            <a:r>
              <a:rPr lang="hr-HR" sz="1400" i="1" smtClean="0">
                <a:solidFill>
                  <a:schemeClr val="tx2">
                    <a:lumMod val="60000"/>
                    <a:lumOff val="40000"/>
                  </a:schemeClr>
                </a:solidFill>
              </a:rPr>
              <a:t>arry</a:t>
            </a:r>
            <a:endParaRPr lang="hr-HR" sz="1400">
              <a:solidFill>
                <a:schemeClr val="tx2">
                  <a:lumMod val="60000"/>
                  <a:lumOff val="40000"/>
                </a:schemeClr>
              </a:solidFill>
            </a:endParaRPr>
          </a:p>
        </p:txBody>
      </p:sp>
    </p:spTree>
    <p:extLst>
      <p:ext uri="{BB962C8B-B14F-4D97-AF65-F5344CB8AC3E}">
        <p14:creationId xmlns:p14="http://schemas.microsoft.com/office/powerpoint/2010/main" val="346976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42" presetClass="path" presetSubtype="0" accel="50000" decel="50000" fill="hold" nodeType="afterEffect">
                                  <p:stCondLst>
                                    <p:cond delay="0"/>
                                  </p:stCondLst>
                                  <p:childTnLst>
                                    <p:animMotion origin="layout" path="M 4.16667E-6 -3.7037E-7 L 0.21927 0.23611 " pathEditMode="relative" rAng="0" ptsTypes="AA">
                                      <p:cBhvr>
                                        <p:cTn id="9" dur="1000" fill="hold"/>
                                        <p:tgtEl>
                                          <p:spTgt spid="6"/>
                                        </p:tgtEl>
                                        <p:attrNameLst>
                                          <p:attrName>ppt_x</p:attrName>
                                          <p:attrName>ppt_y</p:attrName>
                                        </p:attrNameLst>
                                      </p:cBhvr>
                                      <p:rCtr x="10964" y="11806"/>
                                    </p:animMotion>
                                  </p:childTnLst>
                                </p:cTn>
                              </p:par>
                              <p:par>
                                <p:cTn id="10" presetID="6" presetClass="emph" presetSubtype="0" fill="hold" nodeType="withEffect">
                                  <p:stCondLst>
                                    <p:cond delay="0"/>
                                  </p:stCondLst>
                                  <p:childTnLst>
                                    <p:animScale>
                                      <p:cBhvr>
                                        <p:cTn id="11" dur="1000" fill="hold"/>
                                        <p:tgtEl>
                                          <p:spTgt spid="6"/>
                                        </p:tgtEl>
                                      </p:cBhvr>
                                      <p:by x="120000" y="120000"/>
                                    </p:animScale>
                                  </p:childTnLst>
                                </p:cTn>
                              </p:par>
                              <p:par>
                                <p:cTn id="12" presetID="1"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par>
                                <p:cTn id="14" presetID="42" presetClass="path" presetSubtype="0" accel="50000" decel="50000" fill="hold" grpId="1" nodeType="withEffect">
                                  <p:stCondLst>
                                    <p:cond delay="0"/>
                                  </p:stCondLst>
                                  <p:childTnLst>
                                    <p:animMotion origin="layout" path="M -2.91667E-6 -0.075 L 0.00378 -0.2287 " pathEditMode="relative" rAng="0" ptsTypes="AA">
                                      <p:cBhvr>
                                        <p:cTn id="15" dur="1000" fill="hold"/>
                                        <p:tgtEl>
                                          <p:spTgt spid="10"/>
                                        </p:tgtEl>
                                        <p:attrNameLst>
                                          <p:attrName>ppt_x</p:attrName>
                                          <p:attrName>ppt_y</p:attrName>
                                        </p:attrNameLst>
                                      </p:cBhvr>
                                      <p:rCtr x="182" y="-7685"/>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par>
                                <p:cTn id="20" presetID="42" presetClass="path" presetSubtype="0" accel="50000" decel="50000" fill="hold" nodeType="withEffect">
                                  <p:stCondLst>
                                    <p:cond delay="0"/>
                                  </p:stCondLst>
                                  <p:childTnLst>
                                    <p:animMotion origin="layout" path="M 4.79167E-6 -1.48148E-6 L -0.14284 0.23125 " pathEditMode="relative" rAng="0" ptsTypes="AA">
                                      <p:cBhvr>
                                        <p:cTn id="21" dur="1000" fill="hold"/>
                                        <p:tgtEl>
                                          <p:spTgt spid="7"/>
                                        </p:tgtEl>
                                        <p:attrNameLst>
                                          <p:attrName>ppt_x</p:attrName>
                                          <p:attrName>ppt_y</p:attrName>
                                        </p:attrNameLst>
                                      </p:cBhvr>
                                      <p:rCtr x="-7148" y="11551"/>
                                    </p:animMotion>
                                  </p:childTnLst>
                                </p:cTn>
                              </p:par>
                              <p:par>
                                <p:cTn id="22" presetID="1" presetClass="exit" presetSubtype="0" fill="hold" nodeType="withEffect">
                                  <p:stCondLst>
                                    <p:cond delay="0"/>
                                  </p:stCondLst>
                                  <p:childTnLst>
                                    <p:set>
                                      <p:cBhvr>
                                        <p:cTn id="23" dur="1" fill="hold">
                                          <p:stCondLst>
                                            <p:cond delay="0"/>
                                          </p:stCondLst>
                                        </p:cTn>
                                        <p:tgtEl>
                                          <p:spTgt spid="6"/>
                                        </p:tgtEl>
                                        <p:attrNameLst>
                                          <p:attrName>style.visibility</p:attrName>
                                        </p:attrNameLst>
                                      </p:cBhvr>
                                      <p:to>
                                        <p:strVal val="hidden"/>
                                      </p:to>
                                    </p:set>
                                  </p:childTnLst>
                                </p:cTn>
                              </p:par>
                              <p:par>
                                <p:cTn id="24" presetID="1" presetClass="exit" presetSubtype="0" fill="hold" grpId="2" nodeType="withEffect">
                                  <p:stCondLst>
                                    <p:cond delay="0"/>
                                  </p:stCondLst>
                                  <p:childTnLst>
                                    <p:set>
                                      <p:cBhvr>
                                        <p:cTn id="25" dur="1" fill="hold">
                                          <p:stCondLst>
                                            <p:cond delay="0"/>
                                          </p:stCondLst>
                                        </p:cTn>
                                        <p:tgtEl>
                                          <p:spTgt spid="10"/>
                                        </p:tgtEl>
                                        <p:attrNameLst>
                                          <p:attrName>style.visibility</p:attrName>
                                        </p:attrNameLst>
                                      </p:cBhvr>
                                      <p:to>
                                        <p:strVal val="hidden"/>
                                      </p:to>
                                    </p:set>
                                  </p:childTnLst>
                                </p:cTn>
                              </p:par>
                              <p:par>
                                <p:cTn id="26" presetID="1"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par>
                                <p:cTn id="28" presetID="42" presetClass="path" presetSubtype="0" accel="50000" decel="50000" fill="hold" grpId="1" nodeType="withEffect">
                                  <p:stCondLst>
                                    <p:cond delay="0"/>
                                  </p:stCondLst>
                                  <p:childTnLst>
                                    <p:animMotion origin="layout" path="M -4.79167E-6 -7.40741E-7 L 0.00508 -0.20162 " pathEditMode="relative" rAng="0" ptsTypes="AA">
                                      <p:cBhvr>
                                        <p:cTn id="29" dur="1000" fill="hold"/>
                                        <p:tgtEl>
                                          <p:spTgt spid="11"/>
                                        </p:tgtEl>
                                        <p:attrNameLst>
                                          <p:attrName>ppt_x</p:attrName>
                                          <p:attrName>ppt_y</p:attrName>
                                        </p:attrNameLst>
                                      </p:cBhvr>
                                      <p:rCtr x="247" y="-10093"/>
                                    </p:animMotion>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childTnLst>
                                </p:cTn>
                              </p:par>
                              <p:par>
                                <p:cTn id="34" presetID="42" presetClass="path" presetSubtype="0" accel="50000" decel="50000" fill="hold" nodeType="withEffect">
                                  <p:stCondLst>
                                    <p:cond delay="0"/>
                                  </p:stCondLst>
                                  <p:childTnLst>
                                    <p:animMotion origin="layout" path="M 3.54167E-6 1.11111E-6 L 0.16888 -0.08333 " pathEditMode="relative" rAng="0" ptsTypes="AA">
                                      <p:cBhvr>
                                        <p:cTn id="35" dur="1000" fill="hold"/>
                                        <p:tgtEl>
                                          <p:spTgt spid="8"/>
                                        </p:tgtEl>
                                        <p:attrNameLst>
                                          <p:attrName>ppt_x</p:attrName>
                                          <p:attrName>ppt_y</p:attrName>
                                        </p:attrNameLst>
                                      </p:cBhvr>
                                      <p:rCtr x="8438" y="-4167"/>
                                    </p:animMotion>
                                  </p:childTnLst>
                                </p:cTn>
                              </p:par>
                              <p:par>
                                <p:cTn id="36" presetID="1" presetClass="exit" presetSubtype="0" fill="hold" nodeType="withEffect">
                                  <p:stCondLst>
                                    <p:cond delay="0"/>
                                  </p:stCondLst>
                                  <p:childTnLst>
                                    <p:set>
                                      <p:cBhvr>
                                        <p:cTn id="37" dur="1" fill="hold">
                                          <p:stCondLst>
                                            <p:cond delay="0"/>
                                          </p:stCondLst>
                                        </p:cTn>
                                        <p:tgtEl>
                                          <p:spTgt spid="7"/>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6"/>
                                        </p:tgtEl>
                                        <p:attrNameLst>
                                          <p:attrName>style.visibility</p:attrName>
                                        </p:attrNameLst>
                                      </p:cBhvr>
                                      <p:to>
                                        <p:strVal val="hidden"/>
                                      </p:to>
                                    </p:set>
                                  </p:childTnLst>
                                </p:cTn>
                              </p:par>
                              <p:par>
                                <p:cTn id="40" presetID="1" presetClass="exit" presetSubtype="0" fill="hold" grpId="3" nodeType="withEffect">
                                  <p:stCondLst>
                                    <p:cond delay="0"/>
                                  </p:stCondLst>
                                  <p:childTnLst>
                                    <p:set>
                                      <p:cBhvr>
                                        <p:cTn id="41" dur="1" fill="hold">
                                          <p:stCondLst>
                                            <p:cond delay="0"/>
                                          </p:stCondLst>
                                        </p:cTn>
                                        <p:tgtEl>
                                          <p:spTgt spid="10"/>
                                        </p:tgtEl>
                                        <p:attrNameLst>
                                          <p:attrName>style.visibility</p:attrName>
                                        </p:attrNameLst>
                                      </p:cBhvr>
                                      <p:to>
                                        <p:strVal val="hidden"/>
                                      </p:to>
                                    </p:set>
                                  </p:childTnLst>
                                </p:cTn>
                              </p:par>
                              <p:par>
                                <p:cTn id="42" presetID="1" presetClass="exit" presetSubtype="0" fill="hold" grpId="2" nodeType="withEffect">
                                  <p:stCondLst>
                                    <p:cond delay="0"/>
                                  </p:stCondLst>
                                  <p:childTnLst>
                                    <p:set>
                                      <p:cBhvr>
                                        <p:cTn id="43" dur="1" fill="hold">
                                          <p:stCondLst>
                                            <p:cond delay="0"/>
                                          </p:stCondLst>
                                        </p:cTn>
                                        <p:tgtEl>
                                          <p:spTgt spid="11"/>
                                        </p:tgtEl>
                                        <p:attrNameLst>
                                          <p:attrName>style.visibility</p:attrName>
                                        </p:attrNameLst>
                                      </p:cBhvr>
                                      <p:to>
                                        <p:strVal val="hidden"/>
                                      </p:to>
                                    </p:set>
                                  </p:childTnLst>
                                </p:cTn>
                              </p:par>
                              <p:par>
                                <p:cTn id="44" presetID="1"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childTnLst>
                                </p:cTn>
                              </p:par>
                              <p:par>
                                <p:cTn id="46" presetID="42" presetClass="path" presetSubtype="0" accel="50000" decel="50000" fill="hold" grpId="1" nodeType="withEffect">
                                  <p:stCondLst>
                                    <p:cond delay="0"/>
                                  </p:stCondLst>
                                  <p:childTnLst>
                                    <p:animMotion origin="layout" path="M -2.08333E-7 -7.40741E-7 L 0.01758 -0.13819 " pathEditMode="relative" rAng="0" ptsTypes="AA">
                                      <p:cBhvr>
                                        <p:cTn id="47" dur="1000" fill="hold"/>
                                        <p:tgtEl>
                                          <p:spTgt spid="12"/>
                                        </p:tgtEl>
                                        <p:attrNameLst>
                                          <p:attrName>ppt_x</p:attrName>
                                          <p:attrName>ppt_y</p:attrName>
                                        </p:attrNameLst>
                                      </p:cBhvr>
                                      <p:rCtr x="872" y="-6921"/>
                                    </p:animMotion>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9"/>
                                        </p:tgtEl>
                                        <p:attrNameLst>
                                          <p:attrName>style.visibility</p:attrName>
                                        </p:attrNameLst>
                                      </p:cBhvr>
                                      <p:to>
                                        <p:strVal val="visible"/>
                                      </p:to>
                                    </p:set>
                                  </p:childTnLst>
                                </p:cTn>
                              </p:par>
                              <p:par>
                                <p:cTn id="52" presetID="1" presetClass="exit" presetSubtype="0" fill="hold" nodeType="withEffect">
                                  <p:stCondLst>
                                    <p:cond delay="0"/>
                                  </p:stCondLst>
                                  <p:childTnLst>
                                    <p:set>
                                      <p:cBhvr>
                                        <p:cTn id="53" dur="1" fill="hold">
                                          <p:stCondLst>
                                            <p:cond delay="0"/>
                                          </p:stCondLst>
                                        </p:cTn>
                                        <p:tgtEl>
                                          <p:spTgt spid="8"/>
                                        </p:tgtEl>
                                        <p:attrNameLst>
                                          <p:attrName>style.visibility</p:attrName>
                                        </p:attrNameLst>
                                      </p:cBhvr>
                                      <p:to>
                                        <p:strVal val="hidden"/>
                                      </p:to>
                                    </p:set>
                                  </p:childTnLst>
                                </p:cTn>
                              </p:par>
                              <p:par>
                                <p:cTn id="54" presetID="1" presetClass="exit" presetSubtype="0" fill="hold" grpId="2" nodeType="withEffect">
                                  <p:stCondLst>
                                    <p:cond delay="0"/>
                                  </p:stCondLst>
                                  <p:childTnLst>
                                    <p:set>
                                      <p:cBhvr>
                                        <p:cTn id="55" dur="1" fill="hold">
                                          <p:stCondLst>
                                            <p:cond delay="0"/>
                                          </p:stCondLst>
                                        </p:cTn>
                                        <p:tgtEl>
                                          <p:spTgt spid="12"/>
                                        </p:tgtEl>
                                        <p:attrNameLst>
                                          <p:attrName>style.visibility</p:attrName>
                                        </p:attrNameLst>
                                      </p:cBhvr>
                                      <p:to>
                                        <p:strVal val="hidden"/>
                                      </p:to>
                                    </p:set>
                                  </p:childTnLst>
                                </p:cTn>
                              </p:par>
                              <p:par>
                                <p:cTn id="56" presetID="1" presetClass="entr" presetSubtype="0"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0" grpId="2"/>
      <p:bldP spid="10" grpId="3"/>
      <p:bldP spid="11" grpId="0"/>
      <p:bldP spid="11" grpId="1"/>
      <p:bldP spid="11" grpId="2"/>
      <p:bldP spid="12" grpId="0"/>
      <p:bldP spid="12" grpId="1"/>
      <p:bldP spid="12" grpId="2"/>
      <p:bldP spid="13" grpId="0"/>
    </p:bldLst>
  </p:timing>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266</TotalTime>
  <Words>912</Words>
  <Application>Microsoft Office PowerPoint</Application>
  <PresentationFormat>Widescreen</PresentationFormat>
  <Paragraphs>122</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Trebuchet MS</vt:lpstr>
      <vt:lpstr>Wingdings</vt:lpstr>
      <vt:lpstr>Wingdings 3</vt:lpstr>
      <vt:lpstr>Facet</vt:lpstr>
      <vt:lpstr>Izrada PHP API</vt:lpstr>
      <vt:lpstr>Uvod</vt:lpstr>
      <vt:lpstr>PHP API</vt:lpstr>
      <vt:lpstr>AJAX</vt:lpstr>
      <vt:lpstr>Izrada ljubavnog kalkulatora</vt:lpstr>
      <vt:lpstr>Izrada ljubavnog kalkulatora</vt:lpstr>
      <vt:lpstr>Izrada ljubavnog kalkulatora</vt:lpstr>
      <vt:lpstr>Izrada ljubavnog kalkulatora</vt:lpstr>
      <vt:lpstr>Izrada ljubavnog kalkulatora</vt:lpstr>
      <vt:lpstr>Izrada ljubavnog kalkulatora</vt:lpstr>
      <vt:lpstr>Izrada ljubavnog kalkulatora</vt:lpstr>
      <vt:lpstr>Izrada ljubavnog kalkulatora</vt:lpstr>
      <vt:lpstr>Izrada ljubavnog kalkulatora</vt:lpstr>
      <vt:lpstr>Izrada ljubavnog kalkulatora</vt:lpstr>
      <vt:lpstr>Hvala na pažnji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znanstveni laboratorij</dc:title>
  <dc:creator>Pc</dc:creator>
  <cp:lastModifiedBy>M</cp:lastModifiedBy>
  <cp:revision>76</cp:revision>
  <dcterms:created xsi:type="dcterms:W3CDTF">2016-03-18T08:07:10Z</dcterms:created>
  <dcterms:modified xsi:type="dcterms:W3CDTF">2016-08-08T12:36:26Z</dcterms:modified>
</cp:coreProperties>
</file>